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2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5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9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40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1676415532" r:id="rId5"/>
    <p:sldId id="3458" r:id="rId6"/>
    <p:sldId id="1676415460" r:id="rId7"/>
    <p:sldId id="1676415504" r:id="rId8"/>
    <p:sldId id="1676415505" r:id="rId9"/>
    <p:sldId id="1676415506" r:id="rId10"/>
    <p:sldId id="1676415434" r:id="rId11"/>
    <p:sldId id="1676415513" r:id="rId12"/>
    <p:sldId id="1676415514" r:id="rId13"/>
    <p:sldId id="1676415540" r:id="rId14"/>
    <p:sldId id="1676415516" r:id="rId15"/>
    <p:sldId id="1676415517" r:id="rId16"/>
    <p:sldId id="1676415518" r:id="rId17"/>
    <p:sldId id="1676415439" r:id="rId18"/>
    <p:sldId id="1676415519" r:id="rId19"/>
    <p:sldId id="1676415528" r:id="rId20"/>
    <p:sldId id="1676415541" r:id="rId21"/>
    <p:sldId id="1676415529" r:id="rId22"/>
    <p:sldId id="1676415531" r:id="rId23"/>
    <p:sldId id="1676415508" r:id="rId24"/>
    <p:sldId id="1676415520" r:id="rId25"/>
    <p:sldId id="1676415488" r:id="rId26"/>
    <p:sldId id="1676415521" r:id="rId27"/>
    <p:sldId id="1676415492" r:id="rId28"/>
    <p:sldId id="1676415445" r:id="rId29"/>
    <p:sldId id="1676415509" r:id="rId30"/>
    <p:sldId id="1676415479" r:id="rId31"/>
    <p:sldId id="1676415481" r:id="rId32"/>
    <p:sldId id="1676415451" r:id="rId33"/>
    <p:sldId id="1676415510" r:id="rId34"/>
    <p:sldId id="1676415523" r:id="rId35"/>
    <p:sldId id="1676415524" r:id="rId36"/>
    <p:sldId id="1676415526" r:id="rId37"/>
    <p:sldId id="1676415538" r:id="rId38"/>
    <p:sldId id="1676415536" r:id="rId39"/>
    <p:sldId id="1676415534" r:id="rId40"/>
    <p:sldId id="1676415535" r:id="rId41"/>
    <p:sldId id="1676415539" r:id="rId42"/>
    <p:sldId id="1676415527" r:id="rId43"/>
    <p:sldId id="1676415537" r:id="rId44"/>
    <p:sldId id="1676415704" r:id="rId45"/>
    <p:sldId id="1676415705" r:id="rId46"/>
    <p:sldId id="1645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E4258A-FF37-F914-DB0F-E830A770CA6D}" name="Marcia Franca Ribeiro" initials="MFR" userId="S::MARCIA.RIBEIRO@ibge.gov.br::a2d1cd98-9c07-4d3d-9e21-ae9df73eda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e Vilasboas" initials="LV" lastIdx="47" clrIdx="0">
    <p:extLst>
      <p:ext uri="{19B8F6BF-5375-455C-9EA6-DF929625EA0E}">
        <p15:presenceInfo xmlns:p15="http://schemas.microsoft.com/office/powerpoint/2012/main" userId="S::lane.vilasboas@fsb.com.br::f9f22099-f1e9-4156-a64c-d0eb00c4f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ECECEC"/>
    <a:srgbClr val="F9F9F9"/>
    <a:srgbClr val="FDFFFF"/>
    <a:srgbClr val="99CC00"/>
    <a:srgbClr val="EAB200"/>
    <a:srgbClr val="EC313E"/>
    <a:srgbClr val="E62582"/>
    <a:srgbClr val="F2767F"/>
    <a:srgbClr val="3C3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74" autoAdjust="0"/>
  </p:normalViewPr>
  <p:slideViewPr>
    <p:cSldViewPr snapToGrid="0">
      <p:cViewPr varScale="1">
        <p:scale>
          <a:sx n="68" d="100"/>
          <a:sy n="68" d="100"/>
        </p:scale>
        <p:origin x="584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hristina Vilar Torres" userId="6c068657-5dae-4672-bdb0-f0c11bec0f0b" providerId="ADAL" clId="{360E844C-4545-4152-A6F0-7E26B4DE02D0}"/>
    <pc:docChg chg="modSld">
      <pc:chgData name="Maria Christina Vilar Torres" userId="6c068657-5dae-4672-bdb0-f0c11bec0f0b" providerId="ADAL" clId="{360E844C-4545-4152-A6F0-7E26B4DE02D0}" dt="2024-01-31T15:21:32.886" v="3" actId="207"/>
      <pc:docMkLst>
        <pc:docMk/>
      </pc:docMkLst>
      <pc:sldChg chg="modSp">
        <pc:chgData name="Maria Christina Vilar Torres" userId="6c068657-5dae-4672-bdb0-f0c11bec0f0b" providerId="ADAL" clId="{360E844C-4545-4152-A6F0-7E26B4DE02D0}" dt="2024-01-31T15:21:32.886" v="3" actId="207"/>
        <pc:sldMkLst>
          <pc:docMk/>
          <pc:sldMk cId="381146145" sldId="1676415492"/>
        </pc:sldMkLst>
      </pc:sldChg>
    </pc:docChg>
  </pc:docChgLst>
  <pc:docChgLst>
    <pc:chgData name="Flavio Jose Marques Peixoto" userId="S::flaviojmpeixoto@ibge.gov.br::74533c77-28ac-4878-be1c-c84053f42e25" providerId="AD" clId="Web-{1EEDF7B5-DFEF-400C-BF23-5B502E1B3020}"/>
    <pc:docChg chg="addSld modSld">
      <pc:chgData name="Flavio Jose Marques Peixoto" userId="S::flaviojmpeixoto@ibge.gov.br::74533c77-28ac-4878-be1c-c84053f42e25" providerId="AD" clId="Web-{1EEDF7B5-DFEF-400C-BF23-5B502E1B3020}" dt="2024-01-31T20:03:20.819" v="10" actId="14100"/>
      <pc:docMkLst>
        <pc:docMk/>
      </pc:docMkLst>
      <pc:sldChg chg="addSp delSp">
        <pc:chgData name="Flavio Jose Marques Peixoto" userId="S::flaviojmpeixoto@ibge.gov.br::74533c77-28ac-4878-be1c-c84053f42e25" providerId="AD" clId="Web-{1EEDF7B5-DFEF-400C-BF23-5B502E1B3020}" dt="2024-01-31T19:59:15.359" v="1"/>
        <pc:sldMkLst>
          <pc:docMk/>
          <pc:sldMk cId="1294748406" sldId="1676415529"/>
        </pc:sldMkLst>
      </pc:sldChg>
      <pc:sldChg chg="addSp delSp modSp add replId">
        <pc:chgData name="Flavio Jose Marques Peixoto" userId="S::flaviojmpeixoto@ibge.gov.br::74533c77-28ac-4878-be1c-c84053f42e25" providerId="AD" clId="Web-{1EEDF7B5-DFEF-400C-BF23-5B502E1B3020}" dt="2024-01-31T20:03:20.819" v="10" actId="14100"/>
        <pc:sldMkLst>
          <pc:docMk/>
          <pc:sldMk cId="846575783" sldId="1676415531"/>
        </pc:sldMkLst>
      </pc:sldChg>
    </pc:docChg>
  </pc:docChgLst>
  <pc:docChgLst>
    <pc:chgData name="Pétala Rodrigues" userId="45824a973787dcbf" providerId="LiveId" clId="{9F3F87DF-4342-476F-90CB-EB7F6B65F1E4}"/>
    <pc:docChg chg="modSld">
      <pc:chgData name="Pétala Rodrigues" userId="45824a973787dcbf" providerId="LiveId" clId="{9F3F87DF-4342-476F-90CB-EB7F6B65F1E4}" dt="2025-01-21T13:52:31.637" v="25" actId="14100"/>
      <pc:docMkLst>
        <pc:docMk/>
      </pc:docMkLst>
      <pc:sldChg chg="modSp mod">
        <pc:chgData name="Pétala Rodrigues" userId="45824a973787dcbf" providerId="LiveId" clId="{9F3F87DF-4342-476F-90CB-EB7F6B65F1E4}" dt="2025-01-21T13:52:31.637" v="25" actId="14100"/>
        <pc:sldMkLst>
          <pc:docMk/>
          <pc:sldMk cId="2413824291" sldId="1676415445"/>
        </pc:sldMkLst>
        <pc:spChg chg="mod">
          <ac:chgData name="Pétala Rodrigues" userId="45824a973787dcbf" providerId="LiveId" clId="{9F3F87DF-4342-476F-90CB-EB7F6B65F1E4}" dt="2025-01-21T13:52:31.637" v="25" actId="14100"/>
          <ac:spMkLst>
            <pc:docMk/>
            <pc:sldMk cId="2413824291" sldId="1676415445"/>
            <ac:spMk id="2" creationId="{F53246E3-293B-46F1-8213-6F36B77A2E29}"/>
          </ac:spMkLst>
        </pc:spChg>
      </pc:sldChg>
      <pc:sldChg chg="modSp mod">
        <pc:chgData name="Pétala Rodrigues" userId="45824a973787dcbf" providerId="LiveId" clId="{9F3F87DF-4342-476F-90CB-EB7F6B65F1E4}" dt="2025-01-21T13:52:16.138" v="17" actId="1035"/>
        <pc:sldMkLst>
          <pc:docMk/>
          <pc:sldMk cId="2601118114" sldId="1676415510"/>
        </pc:sldMkLst>
        <pc:spChg chg="mod">
          <ac:chgData name="Pétala Rodrigues" userId="45824a973787dcbf" providerId="LiveId" clId="{9F3F87DF-4342-476F-90CB-EB7F6B65F1E4}" dt="2025-01-21T13:52:16.138" v="17" actId="1035"/>
          <ac:spMkLst>
            <pc:docMk/>
            <pc:sldMk cId="2601118114" sldId="1676415510"/>
            <ac:spMk id="2" creationId="{F53246E3-293B-46F1-8213-6F36B77A2E2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fundacaoibge.sharepoint.com/sites/EquipeBolsistasPINTECSem/Documentos%20Compartilhados/Inova&#231;&#227;o%202022/DIVULGA&#199;&#195;O/4%20-%20Publica&#231;&#227;o/An&#225;lise%20parcial%20e%20Gr&#225;ficos/Gr&#225;ficos%20para%20publica&#231;&#227;o%20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CNAE%20-%20Inova&#231;&#227;o%202023%20-%20Trabalhando%20gr&#225;fic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CNAE%20-%20Inova&#231;&#227;o%202023%20-%20Trabalhando%20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ownloads\Gr&#225;ficos%20para%20publica&#231;&#227;o%20202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ownloads\Gr&#225;ficos%20para%20publica&#231;&#227;o%20202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ownloads\Gr&#225;ficos%20para%20publica&#231;&#227;o%202023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ge\Downloads\graficos%20ppt%20INOVA%202023%20Aline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fundacaoibge.sharepoint.com/sites/EquipeBolsistasPINTECSem/Documentos%20Compartilhados/Inova&#231;&#227;o%202022/DIVULGA&#199;&#195;O/4%20-%20Publica&#231;&#227;o/An&#225;lise%20parcial%20e%20Gr&#225;ficos/Gr&#225;ficos%20automatizados/2023%20-%20Gr&#225;ficos%20Nota%20Tecnica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BGE\IBGE\PINTEC\PINTEC%20SEMESTRAL\1%20-%20INOVA\3&#170;%20Edi&#231;&#227;o%20-%202023\Cr&#237;ticas%20&amp;%20An&#225;lise\Plano%20tabular%20-%20PO%20-%20Inova&#231;&#227;o%202023%20-%20Trabalhando%20gr&#225;fic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dirty="0"/>
              <a:t>Taxa de inovação segundo as faixa de pessoal ocupado, para o total da Indústria - Brasil - 2021/2022/2023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99083552055993"/>
          <c:y val="0.20833333333333334"/>
          <c:w val="0.54811089238845145"/>
          <c:h val="0.57873432487605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'Graf1- slide3'!$B$1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'Graf1- slide3'!$A$2:$A$5</c:f>
              <c:strCache>
                <c:ptCount val="4"/>
                <c:pt idx="0">
                  <c:v>Só produto</c:v>
                </c:pt>
                <c:pt idx="1">
                  <c:v>Só processo de negócios</c:v>
                </c:pt>
                <c:pt idx="2">
                  <c:v>Produto e Processo de negócios</c:v>
                </c:pt>
                <c:pt idx="3">
                  <c:v>Inovadoras (produto ou processo de negócios)</c:v>
                </c:pt>
              </c:strCache>
            </c:strRef>
          </c:cat>
          <c:val>
            <c:numRef>
              <c:f>'Graf1- slide3'!$B$2:$B$5</c:f>
              <c:numCache>
                <c:formatCode>0.0</c:formatCode>
                <c:ptCount val="4"/>
                <c:pt idx="0">
                  <c:v>12.7</c:v>
                </c:pt>
                <c:pt idx="1">
                  <c:v>20</c:v>
                </c:pt>
                <c:pt idx="2">
                  <c:v>37.799999999999997</c:v>
                </c:pt>
                <c:pt idx="3">
                  <c:v>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0-4CC8-A384-DE225770C073}"/>
            </c:ext>
          </c:extLst>
        </c:ser>
        <c:ser>
          <c:idx val="1"/>
          <c:order val="1"/>
          <c:tx>
            <c:strRef>
              <c:f>'Graf1- slide3'!$C$1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'Graf1- slide3'!$A$2:$A$5</c:f>
              <c:strCache>
                <c:ptCount val="4"/>
                <c:pt idx="0">
                  <c:v>Só produto</c:v>
                </c:pt>
                <c:pt idx="1">
                  <c:v>Só processo de negócios</c:v>
                </c:pt>
                <c:pt idx="2">
                  <c:v>Produto e Processo de negócios</c:v>
                </c:pt>
                <c:pt idx="3">
                  <c:v>Inovadoras (produto ou processo de negócios)</c:v>
                </c:pt>
              </c:strCache>
            </c:strRef>
          </c:cat>
          <c:val>
            <c:numRef>
              <c:f>'Graf1- slide3'!$C$2:$C$5</c:f>
              <c:numCache>
                <c:formatCode>0.0</c:formatCode>
                <c:ptCount val="4"/>
                <c:pt idx="0">
                  <c:v>14.232366444073413</c:v>
                </c:pt>
                <c:pt idx="1">
                  <c:v>20.860287979966547</c:v>
                </c:pt>
                <c:pt idx="2">
                  <c:v>33.025354757929783</c:v>
                </c:pt>
                <c:pt idx="3">
                  <c:v>68.138999298899535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0-4CC8-A384-DE225770C073}"/>
            </c:ext>
          </c:extLst>
        </c:ser>
        <c:ser>
          <c:idx val="2"/>
          <c:order val="2"/>
          <c:tx>
            <c:strRef>
              <c:f>'Graf1- slide3'!$D$1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'Graf1- slide3'!$A$2:$A$5</c:f>
              <c:strCache>
                <c:ptCount val="4"/>
                <c:pt idx="0">
                  <c:v>Só produto</c:v>
                </c:pt>
                <c:pt idx="1">
                  <c:v>Só processo de negócios</c:v>
                </c:pt>
                <c:pt idx="2">
                  <c:v>Produto e Processo de negócios</c:v>
                </c:pt>
                <c:pt idx="3">
                  <c:v>Inovadoras (produto ou processo de negócios)</c:v>
                </c:pt>
              </c:strCache>
            </c:strRef>
          </c:cat>
          <c:val>
            <c:numRef>
              <c:f>'Graf1- slide3'!$D$2:$D$5</c:f>
              <c:numCache>
                <c:formatCode>0.0</c:formatCode>
                <c:ptCount val="4"/>
                <c:pt idx="0">
                  <c:v>13.624681804296902</c:v>
                </c:pt>
                <c:pt idx="1">
                  <c:v>16.568068424803979</c:v>
                </c:pt>
                <c:pt idx="2">
                  <c:v>34.390286121576182</c:v>
                </c:pt>
                <c:pt idx="3">
                  <c:v>64.583036350677062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F0-4CC8-A384-DE225770C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6391471"/>
        <c:axId val="316369391"/>
      </c:barChart>
      <c:catAx>
        <c:axId val="316391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6369391"/>
        <c:crosses val="autoZero"/>
        <c:auto val="1"/>
        <c:lblAlgn val="ctr"/>
        <c:lblOffset val="100"/>
        <c:noMultiLvlLbl val="0"/>
      </c:catAx>
      <c:valAx>
        <c:axId val="316369391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639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74-4B2F-BA4C-37CB7C56AE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'Ranking P&amp;D-Total (2)'!$A$31:$A$55</c:f>
              <c:strCache>
                <c:ptCount val="25"/>
                <c:pt idx="0">
                  <c:v>   Fabricação de produtos de madeira</c:v>
                </c:pt>
                <c:pt idx="1">
                  <c:v>   Fabricação de produtos têxteis</c:v>
                </c:pt>
                <c:pt idx="2">
                  <c:v> Preparação de couros e fabricação de artefatos de couro,artigos de viagem e calçados</c:v>
                </c:pt>
                <c:pt idx="3">
                  <c:v>   Manutenção, reparação e instalação de máquinas e equipamentos</c:v>
                </c:pt>
                <c:pt idx="4">
                  <c:v>   Confecção de artigos do vestuário e acessórios</c:v>
                </c:pt>
                <c:pt idx="5">
                  <c:v>   Fabricação de celulose, papel e produtos de papel</c:v>
                </c:pt>
                <c:pt idx="6">
                  <c:v>   Fabricação de bebidas</c:v>
                </c:pt>
                <c:pt idx="7">
                  <c:v>   Fabricação de produtos de minerais não-metálicos</c:v>
                </c:pt>
                <c:pt idx="8">
                  <c:v>      Fabricação de coque, de produtos derivados do petróleo e de biocombustíveis</c:v>
                </c:pt>
                <c:pt idx="9">
                  <c:v>   Impressão e reprodução de gravações</c:v>
                </c:pt>
                <c:pt idx="10">
                  <c:v>   Fabricação de produtos do fumo</c:v>
                </c:pt>
                <c:pt idx="11">
                  <c:v>   Metalurgia</c:v>
                </c:pt>
                <c:pt idx="12">
                  <c:v>   Fabricação de produtos diversos</c:v>
                </c:pt>
                <c:pt idx="13">
                  <c:v>   Fabricação de produtos alimentícios</c:v>
                </c:pt>
                <c:pt idx="14">
                  <c:v>Total Indústria</c:v>
                </c:pt>
                <c:pt idx="15">
                  <c:v>   Fabricação de produtos de metal</c:v>
                </c:pt>
                <c:pt idx="16">
                  <c:v>   Fabricação de móveis</c:v>
                </c:pt>
                <c:pt idx="17">
                  <c:v>   Fabricação de veículos automotores, reboques e carrocerias</c:v>
                </c:pt>
                <c:pt idx="18">
                  <c:v>   Fabricação de artigos de borracha e plástico</c:v>
                </c:pt>
                <c:pt idx="19">
                  <c:v>   Fabricação de outros equipamentos de transporte</c:v>
                </c:pt>
                <c:pt idx="20">
                  <c:v>   Fabricação de máquinas e equipamentos</c:v>
                </c:pt>
                <c:pt idx="21">
                  <c:v>   Fabricação de máquinas, aparelhos e materiais elétricos</c:v>
                </c:pt>
                <c:pt idx="22">
                  <c:v>   Fabricação de produtos químicos</c:v>
                </c:pt>
                <c:pt idx="23">
                  <c:v>        Fabricação de equipamentos de informática, produtos eletrônicos e ópticos</c:v>
                </c:pt>
                <c:pt idx="24">
                  <c:v>   Fabricação de produtos farmoquímicos e farmacêuticos</c:v>
                </c:pt>
              </c:strCache>
            </c:strRef>
          </c:cat>
          <c:val>
            <c:numRef>
              <c:f>'Ranking P&amp;D-Total (2)'!$B$31:$B$55</c:f>
              <c:numCache>
                <c:formatCode>_-* #,##0.0_-;\-* #,##0.0_-;_-* "-"??_-;_-@_-</c:formatCode>
                <c:ptCount val="25"/>
                <c:pt idx="0">
                  <c:v>10.258191805479406</c:v>
                </c:pt>
                <c:pt idx="1">
                  <c:v>14.277519072844827</c:v>
                </c:pt>
                <c:pt idx="2">
                  <c:v>15.56580133139979</c:v>
                </c:pt>
                <c:pt idx="3">
                  <c:v>16.446180676459129</c:v>
                </c:pt>
                <c:pt idx="4">
                  <c:v>19.775265838386915</c:v>
                </c:pt>
                <c:pt idx="5">
                  <c:v>22.534002343854151</c:v>
                </c:pt>
                <c:pt idx="6">
                  <c:v>23.438228084810561</c:v>
                </c:pt>
                <c:pt idx="7">
                  <c:v>23.975258903048001</c:v>
                </c:pt>
                <c:pt idx="8">
                  <c:v>24.144509747358377</c:v>
                </c:pt>
                <c:pt idx="9">
                  <c:v>24.249782365005874</c:v>
                </c:pt>
                <c:pt idx="10">
                  <c:v>26.901271320681435</c:v>
                </c:pt>
                <c:pt idx="11">
                  <c:v>27.565313155160531</c:v>
                </c:pt>
                <c:pt idx="12">
                  <c:v>30.244642711003983</c:v>
                </c:pt>
                <c:pt idx="13">
                  <c:v>31.788363381359673</c:v>
                </c:pt>
                <c:pt idx="14">
                  <c:v>34.278992050165527</c:v>
                </c:pt>
                <c:pt idx="15">
                  <c:v>36.230374931594071</c:v>
                </c:pt>
                <c:pt idx="16">
                  <c:v>36.42279726489889</c:v>
                </c:pt>
                <c:pt idx="17">
                  <c:v>37.328429048446225</c:v>
                </c:pt>
                <c:pt idx="18">
                  <c:v>38.860692132758032</c:v>
                </c:pt>
                <c:pt idx="19">
                  <c:v>53.586581410650382</c:v>
                </c:pt>
                <c:pt idx="20">
                  <c:v>54.423744257431395</c:v>
                </c:pt>
                <c:pt idx="21">
                  <c:v>54.89065927417213</c:v>
                </c:pt>
                <c:pt idx="22">
                  <c:v>62.964880388106728</c:v>
                </c:pt>
                <c:pt idx="23">
                  <c:v>66.875515352652158</c:v>
                </c:pt>
                <c:pt idx="24">
                  <c:v>67.816368033431758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74-4B2F-BA4C-37CB7C56A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9395071"/>
        <c:axId val="1350590863"/>
      </c:barChart>
      <c:catAx>
        <c:axId val="1349395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0590863"/>
        <c:crosses val="autoZero"/>
        <c:auto val="1"/>
        <c:lblAlgn val="ctr"/>
        <c:lblOffset val="100"/>
        <c:noMultiLvlLbl val="0"/>
      </c:catAx>
      <c:valAx>
        <c:axId val="1350590863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939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'tab2.7'!$B$37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'tab2.7'!$A$38:$A$41</c:f>
              <c:strCache>
                <c:ptCount val="4"/>
                <c:pt idx="0">
                  <c:v>Total Indústria</c:v>
                </c:pt>
                <c:pt idx="1">
                  <c:v>   De  100 a 249</c:v>
                </c:pt>
                <c:pt idx="2">
                  <c:v>   De  250 a 499</c:v>
                </c:pt>
                <c:pt idx="3">
                  <c:v>   Com 500 e mais</c:v>
                </c:pt>
              </c:strCache>
            </c:strRef>
          </c:cat>
          <c:val>
            <c:numRef>
              <c:f>'tab2.7'!$B$38:$B$41</c:f>
              <c:numCache>
                <c:formatCode>0.0</c:formatCode>
                <c:ptCount val="4"/>
                <c:pt idx="0">
                  <c:v>48.056847782019638</c:v>
                </c:pt>
                <c:pt idx="1">
                  <c:v>37.950259626245227</c:v>
                </c:pt>
                <c:pt idx="2">
                  <c:v>48.855790563932935</c:v>
                </c:pt>
                <c:pt idx="3">
                  <c:v>73.370532015478915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4-434B-9569-D36DF42CBD6E}"/>
            </c:ext>
          </c:extLst>
        </c:ser>
        <c:ser>
          <c:idx val="1"/>
          <c:order val="1"/>
          <c:tx>
            <c:strRef>
              <c:f>'tab2.7'!$C$37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'tab2.7'!$A$38:$A$41</c:f>
              <c:strCache>
                <c:ptCount val="4"/>
                <c:pt idx="0">
                  <c:v>Total Indústria</c:v>
                </c:pt>
                <c:pt idx="1">
                  <c:v>   De  100 a 249</c:v>
                </c:pt>
                <c:pt idx="2">
                  <c:v>   De  250 a 499</c:v>
                </c:pt>
                <c:pt idx="3">
                  <c:v>   Com 500 e mais</c:v>
                </c:pt>
              </c:strCache>
            </c:strRef>
          </c:cat>
          <c:val>
            <c:numRef>
              <c:f>'tab2.7'!$C$38:$C$41</c:f>
              <c:numCache>
                <c:formatCode>0.0</c:formatCode>
                <c:ptCount val="4"/>
                <c:pt idx="0">
                  <c:v>50.552380884915337</c:v>
                </c:pt>
                <c:pt idx="1">
                  <c:v>40.324846930339525</c:v>
                </c:pt>
                <c:pt idx="2">
                  <c:v>55.406679475922672</c:v>
                </c:pt>
                <c:pt idx="3">
                  <c:v>70.482695888657247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14-434B-9569-D36DF42CBD6E}"/>
            </c:ext>
          </c:extLst>
        </c:ser>
        <c:ser>
          <c:idx val="2"/>
          <c:order val="2"/>
          <c:tx>
            <c:strRef>
              <c:f>'tab2.7'!$D$37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'tab2.7'!$A$38:$A$41</c:f>
              <c:strCache>
                <c:ptCount val="4"/>
                <c:pt idx="0">
                  <c:v>Total Indústria</c:v>
                </c:pt>
                <c:pt idx="1">
                  <c:v>   De  100 a 249</c:v>
                </c:pt>
                <c:pt idx="2">
                  <c:v>   De  250 a 499</c:v>
                </c:pt>
                <c:pt idx="3">
                  <c:v>   Com 500 e mais</c:v>
                </c:pt>
              </c:strCache>
            </c:strRef>
          </c:cat>
          <c:val>
            <c:numRef>
              <c:f>'tab2.7'!$D$38:$D$41</c:f>
              <c:numCache>
                <c:formatCode>0.0</c:formatCode>
                <c:ptCount val="4"/>
                <c:pt idx="0">
                  <c:v>53.077430130548422</c:v>
                </c:pt>
                <c:pt idx="1">
                  <c:v>44.702565432244015</c:v>
                </c:pt>
                <c:pt idx="2">
                  <c:v>57.745379864711012</c:v>
                </c:pt>
                <c:pt idx="3">
                  <c:v>68.308168526813546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14-434B-9569-D36DF42CB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5918800"/>
        <c:axId val="371674960"/>
      </c:barChart>
      <c:catAx>
        <c:axId val="2105918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674960"/>
        <c:crosses val="autoZero"/>
        <c:auto val="1"/>
        <c:lblAlgn val="ctr"/>
        <c:lblOffset val="100"/>
        <c:noMultiLvlLbl val="0"/>
      </c:catAx>
      <c:valAx>
        <c:axId val="371674960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91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'tab1.7'!$E$45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'tab1.7'!$D$46:$D$48</c:f>
              <c:strCache>
                <c:ptCount val="3"/>
                <c:pt idx="0">
                  <c:v>Indústrias extrativas</c:v>
                </c:pt>
                <c:pt idx="1">
                  <c:v>Indústrias de transformação</c:v>
                </c:pt>
                <c:pt idx="2">
                  <c:v>Total Indústria</c:v>
                </c:pt>
              </c:strCache>
            </c:strRef>
          </c:cat>
          <c:val>
            <c:numRef>
              <c:f>'tab1.7'!$E$46:$E$48</c:f>
              <c:numCache>
                <c:formatCode>###\ ###\ ###\ ###\ ###\ ###;#;_*" -"</c:formatCode>
                <c:ptCount val="3"/>
                <c:pt idx="0">
                  <c:v>6098667.2875338504</c:v>
                </c:pt>
                <c:pt idx="1">
                  <c:v>30761010.064827699</c:v>
                </c:pt>
                <c:pt idx="2">
                  <c:v>36859677.3523615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1-4FCF-B8C2-1612C3E39AEC}"/>
            </c:ext>
          </c:extLst>
        </c:ser>
        <c:ser>
          <c:idx val="1"/>
          <c:order val="1"/>
          <c:tx>
            <c:strRef>
              <c:f>'tab1.7'!$F$45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EC1-4FCF-B8C2-1612C3E39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'tab1.7'!$D$46:$D$48</c:f>
              <c:strCache>
                <c:ptCount val="3"/>
                <c:pt idx="0">
                  <c:v>Indústrias extrativas</c:v>
                </c:pt>
                <c:pt idx="1">
                  <c:v>Indústrias de transformação</c:v>
                </c:pt>
                <c:pt idx="2">
                  <c:v>Total Indústria</c:v>
                </c:pt>
              </c:strCache>
            </c:strRef>
          </c:cat>
          <c:val>
            <c:numRef>
              <c:f>'tab1.7'!$F$46:$F$48</c:f>
              <c:numCache>
                <c:formatCode>###\ ###\ ###\ ###\ ###\ ###;#;_*" -"</c:formatCode>
                <c:ptCount val="3"/>
                <c:pt idx="0">
                  <c:v>5219241.8585848799</c:v>
                </c:pt>
                <c:pt idx="1">
                  <c:v>33077052.888328899</c:v>
                </c:pt>
                <c:pt idx="2">
                  <c:v>38296294.746913798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C1-4FCF-B8C2-1612C3E39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3361471"/>
        <c:axId val="346146223"/>
      </c:barChart>
      <c:catAx>
        <c:axId val="593361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6146223"/>
        <c:crosses val="autoZero"/>
        <c:auto val="1"/>
        <c:lblAlgn val="ctr"/>
        <c:lblOffset val="100"/>
        <c:noMultiLvlLbl val="0"/>
      </c:catAx>
      <c:valAx>
        <c:axId val="346146223"/>
        <c:scaling>
          <c:orientation val="minMax"/>
        </c:scaling>
        <c:delete val="0"/>
        <c:axPos val="b"/>
        <c:numFmt formatCode="###\ ###\ ###\ ###\ ###\ ###;#;_*&quot; -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336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'tab2.7'!$H$5:$H$6</c:f>
              <c:strCache>
                <c:ptCount val="2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D-4BB9-99BE-9AA38CC374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D-4BB9-99BE-9AA38CC37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D-4BB9-99BE-9AA38CC37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'tab2.7'!$G$7:$G$9</c:f>
              <c:strCache>
                <c:ptCount val="3"/>
                <c:pt idx="0">
                  <c:v>   De  100 a 249</c:v>
                </c:pt>
                <c:pt idx="1">
                  <c:v>   De  250 a 499</c:v>
                </c:pt>
                <c:pt idx="2">
                  <c:v>   Com 500 e mais</c:v>
                </c:pt>
              </c:strCache>
            </c:strRef>
          </c:cat>
          <c:val>
            <c:numRef>
              <c:f>'tab2.7'!$H$7:$H$9</c:f>
              <c:numCache>
                <c:formatCode>0.0</c:formatCode>
                <c:ptCount val="3"/>
                <c:pt idx="0">
                  <c:v>5.8947031765954927</c:v>
                </c:pt>
                <c:pt idx="1">
                  <c:v>7.8371692268294328</c:v>
                </c:pt>
                <c:pt idx="2">
                  <c:v>86.268127596575113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DD-4BB9-99BE-9AA38CC37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'tab2.7'!$K$5:$K$6</c:f>
              <c:strCache>
                <c:ptCount val="2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1D-46B9-B6C4-C14261AC38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1D-46B9-B6C4-C14261AC38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1D-46B9-B6C4-C14261AC38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'tab2.7'!$J$7:$J$9</c:f>
              <c:strCache>
                <c:ptCount val="3"/>
                <c:pt idx="0">
                  <c:v>   De  100 a 249</c:v>
                </c:pt>
                <c:pt idx="1">
                  <c:v>   De  250 a 499</c:v>
                </c:pt>
                <c:pt idx="2">
                  <c:v>   Com 500 e mais</c:v>
                </c:pt>
              </c:strCache>
            </c:strRef>
          </c:cat>
          <c:val>
            <c:numRef>
              <c:f>'tab2.7'!$K$7:$K$9</c:f>
              <c:numCache>
                <c:formatCode>0.0</c:formatCode>
                <c:ptCount val="3"/>
                <c:pt idx="0">
                  <c:v>7.9243792298379523</c:v>
                </c:pt>
                <c:pt idx="1">
                  <c:v>7.4630663885890289</c:v>
                </c:pt>
                <c:pt idx="2">
                  <c:v>84.612554381572949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1D-46B9-B6C4-C14261AC3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'tab1.7'!$S$36:$S$51</c:f>
              <c:strCache>
                <c:ptCount val="16"/>
                <c:pt idx="0">
                  <c:v>   Fabricação de celulose, papel e produtos de papel</c:v>
                </c:pt>
                <c:pt idx="1">
                  <c:v>   Fabricação de produtos de metal</c:v>
                </c:pt>
                <c:pt idx="2">
                  <c:v>   Fabricação de produtos de minerais não-metálicos</c:v>
                </c:pt>
                <c:pt idx="3">
                  <c:v>   Metalurgia</c:v>
                </c:pt>
                <c:pt idx="4">
                  <c:v>   Fabricação de artigos de borracha e plástico</c:v>
                </c:pt>
                <c:pt idx="5">
                  <c:v>   Fabricação de máquinas, aparelhos e materiais elétricos</c:v>
                </c:pt>
                <c:pt idx="6">
                  <c:v>  Outros</c:v>
                </c:pt>
                <c:pt idx="7">
                  <c:v>   Fabricação de outros equipamentos de transporte</c:v>
                </c:pt>
                <c:pt idx="8">
                  <c:v>   Fabricação de máquinas e equipamentos</c:v>
                </c:pt>
                <c:pt idx="9">
                  <c:v>   Fabricação de equipamentos de informática, produtos eletrônicos e ópticos</c:v>
                </c:pt>
                <c:pt idx="10">
                  <c:v>   Fabricação de produtos alimentícios</c:v>
                </c:pt>
                <c:pt idx="11">
                  <c:v>   Fabricação de produtos químicos</c:v>
                </c:pt>
                <c:pt idx="12">
                  <c:v> Fabricação de coque, de produtos derivados do petróleo e de biocombustíveis</c:v>
                </c:pt>
                <c:pt idx="13">
                  <c:v>   Fabricação de produtos farmoquímicos e farmacêuticos</c:v>
                </c:pt>
                <c:pt idx="14">
                  <c:v>Indústrias extrativas</c:v>
                </c:pt>
                <c:pt idx="15">
                  <c:v>   Fabricação de veículos automotores, reboques e carrocerias</c:v>
                </c:pt>
              </c:strCache>
            </c:strRef>
          </c:cat>
          <c:val>
            <c:numRef>
              <c:f>'tab1.7'!$T$36:$T$51</c:f>
              <c:numCache>
                <c:formatCode>0.0</c:formatCode>
                <c:ptCount val="16"/>
                <c:pt idx="0">
                  <c:v>1.4494661057773626</c:v>
                </c:pt>
                <c:pt idx="1">
                  <c:v>1.5160099609378612</c:v>
                </c:pt>
                <c:pt idx="2">
                  <c:v>1.8756032642734632</c:v>
                </c:pt>
                <c:pt idx="3">
                  <c:v>2.4207494000903917</c:v>
                </c:pt>
                <c:pt idx="4">
                  <c:v>3.0579155571791272</c:v>
                </c:pt>
                <c:pt idx="5">
                  <c:v>3.2315756590237568</c:v>
                </c:pt>
                <c:pt idx="6">
                  <c:v>3.8514419247910152</c:v>
                </c:pt>
                <c:pt idx="7">
                  <c:v>4.1368060470315093</c:v>
                </c:pt>
                <c:pt idx="8">
                  <c:v>4.517051394782456</c:v>
                </c:pt>
                <c:pt idx="9">
                  <c:v>6.2151380007359629</c:v>
                </c:pt>
                <c:pt idx="10">
                  <c:v>6.705806730020937</c:v>
                </c:pt>
                <c:pt idx="11">
                  <c:v>8.8243647334351003</c:v>
                </c:pt>
                <c:pt idx="12">
                  <c:v>10.516483775646677</c:v>
                </c:pt>
                <c:pt idx="13">
                  <c:v>10.693651840164113</c:v>
                </c:pt>
                <c:pt idx="14">
                  <c:v>13.628581806874374</c:v>
                </c:pt>
                <c:pt idx="15">
                  <c:v>17.359353799235901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6-41FE-BE0C-8B075CC90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3361951"/>
        <c:axId val="2081818703"/>
      </c:barChart>
      <c:catAx>
        <c:axId val="59336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1818703"/>
        <c:crosses val="autoZero"/>
        <c:auto val="1"/>
        <c:lblAlgn val="ctr"/>
        <c:lblOffset val="100"/>
        <c:noMultiLvlLbl val="0"/>
      </c:catAx>
      <c:valAx>
        <c:axId val="2081818703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33619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50" b="1"/>
              <a:t>Taxa de Cooperação das empresas inovadoras, por faixa de pessoal ocupado - 2021/2022/2023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'graf12 e 13 slide13'!$J$2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'graf12 e 13 slide13'!$H$3:$H$6</c:f>
              <c:strCache>
                <c:ptCount val="4"/>
                <c:pt idx="0">
                  <c:v>Total da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ou mais</c:v>
                </c:pt>
              </c:strCache>
            </c:strRef>
          </c:cat>
          <c:val>
            <c:numRef>
              <c:f>'graf12 e 13 slide13'!$J$3:$J$6</c:f>
              <c:numCache>
                <c:formatCode>_-* #,##0.0_-;\-* #,##0.0_-;_-* "-"??_-;_-@_-</c:formatCode>
                <c:ptCount val="4"/>
                <c:pt idx="0">
                  <c:v>41.689291101055808</c:v>
                </c:pt>
                <c:pt idx="1">
                  <c:v>35.60022026431718</c:v>
                </c:pt>
                <c:pt idx="2">
                  <c:v>43.527204502814257</c:v>
                </c:pt>
                <c:pt idx="3">
                  <c:v>55.325232308791996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F-4753-82D8-15B64F836AAE}"/>
            </c:ext>
          </c:extLst>
        </c:ser>
        <c:ser>
          <c:idx val="2"/>
          <c:order val="2"/>
          <c:tx>
            <c:strRef>
              <c:f>'graf12 e 13 slide13'!$K$2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'graf12 e 13 slide13'!$H$3:$H$6</c:f>
              <c:strCache>
                <c:ptCount val="4"/>
                <c:pt idx="0">
                  <c:v>Total da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ou mais</c:v>
                </c:pt>
              </c:strCache>
            </c:strRef>
          </c:cat>
          <c:val>
            <c:numRef>
              <c:f>'graf12 e 13 slide13'!$K$3:$K$6</c:f>
              <c:numCache>
                <c:formatCode>_-* #,##0.0_-;\-* #,##0.0_-;_-* "-"??_-;_-@_-</c:formatCode>
                <c:ptCount val="4"/>
                <c:pt idx="0">
                  <c:v>33.236176594115179</c:v>
                </c:pt>
                <c:pt idx="1">
                  <c:v>26.510963380636426</c:v>
                </c:pt>
                <c:pt idx="2">
                  <c:v>31.029525904455397</c:v>
                </c:pt>
                <c:pt idx="3">
                  <c:v>52.62775150829895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F-4753-82D8-15B64F836AAE}"/>
            </c:ext>
          </c:extLst>
        </c:ser>
        <c:ser>
          <c:idx val="3"/>
          <c:order val="3"/>
          <c:tx>
            <c:strRef>
              <c:f>'graf12 e 13 slide13'!$L$2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'graf12 e 13 slide13'!$H$3:$H$6</c:f>
              <c:strCache>
                <c:ptCount val="4"/>
                <c:pt idx="0">
                  <c:v>Total da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ou mais</c:v>
                </c:pt>
              </c:strCache>
            </c:strRef>
          </c:cat>
          <c:val>
            <c:numRef>
              <c:f>'graf12 e 13 slide13'!$L$3:$L$6</c:f>
              <c:numCache>
                <c:formatCode>0.0</c:formatCode>
                <c:ptCount val="4"/>
                <c:pt idx="0">
                  <c:v>32.859083947533165</c:v>
                </c:pt>
                <c:pt idx="1">
                  <c:v>25.516292410887708</c:v>
                </c:pt>
                <c:pt idx="2">
                  <c:v>31.692527725840069</c:v>
                </c:pt>
                <c:pt idx="3">
                  <c:v>51.825429571398082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4F-4753-82D8-15B64F836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2772575"/>
        <c:axId val="6527701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'graf12 e 13 slide13'!$I$2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'graf12 e 13 slide13'!$H$3:$H$6</c15:sqref>
                        </c15:formulaRef>
                      </c:ext>
                    </c:extLst>
                    <c:strCache>
                      <c:ptCount val="4"/>
                      <c:pt idx="0">
                        <c:v>Total da Indústria</c:v>
                      </c:pt>
                      <c:pt idx="1">
                        <c:v>De 100 a 249</c:v>
                      </c:pt>
                      <c:pt idx="2">
                        <c:v>De 250 a 499</c:v>
                      </c:pt>
                      <c:pt idx="3">
                        <c:v>Com 500 ou mais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'graf12 e 13 slide13'!$I$3:$I$6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A4F-4753-82D8-15B64F836AAE}"/>
                  </c:ext>
                </c:extLst>
              </c15:ser>
            </c15:filteredBarSeries>
          </c:ext>
        </c:extLst>
      </c:barChart>
      <c:catAx>
        <c:axId val="652772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2770175"/>
        <c:crosses val="autoZero"/>
        <c:auto val="1"/>
        <c:lblAlgn val="ctr"/>
        <c:lblOffset val="100"/>
        <c:noMultiLvlLbl val="0"/>
      </c:catAx>
      <c:valAx>
        <c:axId val="652770175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277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50" b="1"/>
              <a:t>Empresas inovadoras das Indústrias extrativa e de transformação que estabeleceram relações de cooperação para suas atividades inovativas, por parceiro – Brasil – 2021/2022/2023(%)</a:t>
            </a:r>
          </a:p>
        </c:rich>
      </c:tx>
      <c:layout>
        <c:manualLayout>
          <c:xMode val="edge"/>
          <c:yMode val="edge"/>
          <c:x val="0.10866061321140796"/>
          <c:y val="2.7705627705627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6731707102085637"/>
          <c:y val="0.16029478133415143"/>
          <c:w val="0.58131869792368418"/>
          <c:h val="0.686914681119405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'graf12 e 13 slide13'!$F$9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'graf12 e 13 slide13'!$E$10:$E$16</c:f>
              <c:strCache>
                <c:ptCount val="7"/>
                <c:pt idx="0">
                  <c:v>Start-Ups</c:v>
                </c:pt>
                <c:pt idx="1">
                  <c:v>Concorrentes</c:v>
                </c:pt>
                <c:pt idx="2">
                  <c:v>Outra empresa do grupo (no Brasil ou exterior)</c:v>
                </c:pt>
                <c:pt idx="3">
                  <c:v>Infraestrutura de Ciência, Tecnologia e Inovação </c:v>
                </c:pt>
                <c:pt idx="4">
                  <c:v>Consultores ou empresas de consultoria</c:v>
                </c:pt>
                <c:pt idx="5">
                  <c:v>Clientes ou consumidores</c:v>
                </c:pt>
                <c:pt idx="6">
                  <c:v>Fornecedores</c:v>
                </c:pt>
              </c:strCache>
            </c:strRef>
          </c:cat>
          <c:val>
            <c:numRef>
              <c:f>'graf12 e 13 slide13'!$F$10:$F$16</c:f>
              <c:numCache>
                <c:formatCode>_-* #,##0.0_-;\-* #,##0.0_-;_-* "-"??_-;_-@_-</c:formatCode>
                <c:ptCount val="7"/>
                <c:pt idx="0">
                  <c:v>8.7163674200020953</c:v>
                </c:pt>
                <c:pt idx="1">
                  <c:v>9.1</c:v>
                </c:pt>
                <c:pt idx="2">
                  <c:v>16.100000000000001</c:v>
                </c:pt>
                <c:pt idx="3">
                  <c:v>25.7</c:v>
                </c:pt>
                <c:pt idx="4">
                  <c:v>28.1</c:v>
                </c:pt>
                <c:pt idx="5">
                  <c:v>31.2</c:v>
                </c:pt>
                <c:pt idx="6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4F-44DC-BD8E-107E9A256377}"/>
            </c:ext>
          </c:extLst>
        </c:ser>
        <c:ser>
          <c:idx val="1"/>
          <c:order val="1"/>
          <c:tx>
            <c:strRef>
              <c:f>'graf12 e 13 slide13'!$G$9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'graf12 e 13 slide13'!$E$10:$E$16</c:f>
              <c:strCache>
                <c:ptCount val="7"/>
                <c:pt idx="0">
                  <c:v>Start-Ups</c:v>
                </c:pt>
                <c:pt idx="1">
                  <c:v>Concorrentes</c:v>
                </c:pt>
                <c:pt idx="2">
                  <c:v>Outra empresa do grupo (no Brasil ou exterior)</c:v>
                </c:pt>
                <c:pt idx="3">
                  <c:v>Infraestrutura de Ciência, Tecnologia e Inovação </c:v>
                </c:pt>
                <c:pt idx="4">
                  <c:v>Consultores ou empresas de consultoria</c:v>
                </c:pt>
                <c:pt idx="5">
                  <c:v>Clientes ou consumidores</c:v>
                </c:pt>
                <c:pt idx="6">
                  <c:v>Fornecedores</c:v>
                </c:pt>
              </c:strCache>
            </c:strRef>
          </c:cat>
          <c:val>
            <c:numRef>
              <c:f>'graf12 e 13 slide13'!$G$10:$G$16</c:f>
              <c:numCache>
                <c:formatCode>_-* #,##0.0_-;\-* #,##0.0_-;_-* "-"??_-;_-@_-</c:formatCode>
                <c:ptCount val="7"/>
                <c:pt idx="0">
                  <c:v>9.0618789299253955</c:v>
                </c:pt>
                <c:pt idx="1">
                  <c:v>6.5990913307750878</c:v>
                </c:pt>
                <c:pt idx="2">
                  <c:v>13.719067380784155</c:v>
                </c:pt>
                <c:pt idx="3">
                  <c:v>19.696976234329632</c:v>
                </c:pt>
                <c:pt idx="4">
                  <c:v>21.353644394445993</c:v>
                </c:pt>
                <c:pt idx="5">
                  <c:v>23.434595950716869</c:v>
                </c:pt>
                <c:pt idx="6">
                  <c:v>27.399995730991289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4F-44DC-BD8E-107E9A256377}"/>
            </c:ext>
          </c:extLst>
        </c:ser>
        <c:ser>
          <c:idx val="2"/>
          <c:order val="2"/>
          <c:tx>
            <c:strRef>
              <c:f>'graf12 e 13 slide13'!$H$9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'graf12 e 13 slide13'!$E$10:$E$16</c:f>
              <c:strCache>
                <c:ptCount val="7"/>
                <c:pt idx="0">
                  <c:v>Start-Ups</c:v>
                </c:pt>
                <c:pt idx="1">
                  <c:v>Concorrentes</c:v>
                </c:pt>
                <c:pt idx="2">
                  <c:v>Outra empresa do grupo (no Brasil ou exterior)</c:v>
                </c:pt>
                <c:pt idx="3">
                  <c:v>Infraestrutura de Ciência, Tecnologia e Inovação </c:v>
                </c:pt>
                <c:pt idx="4">
                  <c:v>Consultores ou empresas de consultoria</c:v>
                </c:pt>
                <c:pt idx="5">
                  <c:v>Clientes ou consumidores</c:v>
                </c:pt>
                <c:pt idx="6">
                  <c:v>Fornecedores</c:v>
                </c:pt>
              </c:strCache>
            </c:strRef>
          </c:cat>
          <c:val>
            <c:numRef>
              <c:f>'graf12 e 13 slide13'!$H$10:$H$16</c:f>
              <c:numCache>
                <c:formatCode>_-* #,##0.0_-;\-* #,##0.0_-;_-* "-"??_-;_-@_-</c:formatCode>
                <c:ptCount val="7"/>
                <c:pt idx="0">
                  <c:v>9.9340692509006985</c:v>
                </c:pt>
                <c:pt idx="1">
                  <c:v>3.1521534957071253</c:v>
                </c:pt>
                <c:pt idx="2">
                  <c:v>12.376352124092085</c:v>
                </c:pt>
                <c:pt idx="3">
                  <c:v>19.850407727743441</c:v>
                </c:pt>
                <c:pt idx="4">
                  <c:v>22.250573032346118</c:v>
                </c:pt>
                <c:pt idx="5">
                  <c:v>20.196894144099474</c:v>
                </c:pt>
                <c:pt idx="6">
                  <c:v>27.080371887057293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4F-44DC-BD8E-107E9A256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442543"/>
        <c:axId val="1202447823"/>
      </c:barChart>
      <c:catAx>
        <c:axId val="120244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47823"/>
        <c:crosses val="autoZero"/>
        <c:auto val="1"/>
        <c:lblAlgn val="ctr"/>
        <c:lblOffset val="100"/>
        <c:noMultiLvlLbl val="0"/>
      </c:catAx>
      <c:valAx>
        <c:axId val="120244782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42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Arial Bold"/>
              </a:rPr>
              <a:t>Empresas inovadoras das Indústrias extrativas e de transformação que enfrentaram problemas e obstáculos para inovar, por faixa de pessoal ocupado – 2021/2022/2023 (%)</a:t>
            </a:r>
            <a:r>
              <a:rPr lang="pt-BR" sz="10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Arial Bold"/>
              </a:rPr>
              <a:t> </a:t>
            </a:r>
            <a:endParaRPr lang="pt-BR" sz="1000" b="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 Bold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'graf14 e 15-slide15'!$C$2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'graf14 e 15-slide15'!$B$3:$B$6</c:f>
              <c:strCache>
                <c:ptCount val="4"/>
                <c:pt idx="0">
                  <c:v>Total da Industria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ou mais</c:v>
                </c:pt>
              </c:strCache>
            </c:strRef>
          </c:cat>
          <c:val>
            <c:numRef>
              <c:f>'graf14 e 15-slide15'!$C$3:$C$6</c:f>
              <c:numCache>
                <c:formatCode>_-* #,##0.0_-;\-* #,##0.0_-;_-* "-"??_-;_-@_-</c:formatCode>
                <c:ptCount val="4"/>
                <c:pt idx="0">
                  <c:v>59.06164697741653</c:v>
                </c:pt>
                <c:pt idx="1">
                  <c:v>67.612624776452719</c:v>
                </c:pt>
                <c:pt idx="2">
                  <c:v>42.770010034412032</c:v>
                </c:pt>
                <c:pt idx="3">
                  <c:v>55.485952443792975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B-4FDE-A770-34FB456D2B17}"/>
            </c:ext>
          </c:extLst>
        </c:ser>
        <c:ser>
          <c:idx val="1"/>
          <c:order val="1"/>
          <c:tx>
            <c:strRef>
              <c:f>'graf14 e 15-slide15'!$D$2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'graf14 e 15-slide15'!$B$3:$B$6</c:f>
              <c:strCache>
                <c:ptCount val="4"/>
                <c:pt idx="0">
                  <c:v>Total da Industria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ou mais</c:v>
                </c:pt>
              </c:strCache>
            </c:strRef>
          </c:cat>
          <c:val>
            <c:numRef>
              <c:f>'graf14 e 15-slide15'!$D$3:$D$6</c:f>
              <c:numCache>
                <c:formatCode>_-* #,##0.0_-;\-* #,##0.0_-;_-* "-"??_-;_-@_-</c:formatCode>
                <c:ptCount val="4"/>
                <c:pt idx="0">
                  <c:v>47.852189669521024</c:v>
                </c:pt>
                <c:pt idx="1">
                  <c:v>46.784573986045039</c:v>
                </c:pt>
                <c:pt idx="2">
                  <c:v>52.163230593899414</c:v>
                </c:pt>
                <c:pt idx="3">
                  <c:v>45.502877127622291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B-4FDE-A770-34FB456D2B17}"/>
            </c:ext>
          </c:extLst>
        </c:ser>
        <c:ser>
          <c:idx val="2"/>
          <c:order val="2"/>
          <c:tx>
            <c:strRef>
              <c:f>'graf14 e 15-slide15'!$E$2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'graf14 e 15-slide15'!$B$3:$B$6</c:f>
              <c:strCache>
                <c:ptCount val="4"/>
                <c:pt idx="0">
                  <c:v>Total da Industria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ou mais</c:v>
                </c:pt>
              </c:strCache>
            </c:strRef>
          </c:cat>
          <c:val>
            <c:numRef>
              <c:f>'graf14 e 15-slide15'!$E$3:$E$6</c:f>
              <c:numCache>
                <c:formatCode>_-* #,##0.0_-;\-* #,##0.0_-;_-* "-"??_-;_-@_-</c:formatCode>
                <c:ptCount val="4"/>
                <c:pt idx="0">
                  <c:v>47.581150094248478</c:v>
                </c:pt>
                <c:pt idx="1">
                  <c:v>47.734304454440675</c:v>
                </c:pt>
                <c:pt idx="2">
                  <c:v>43.620526739978814</c:v>
                </c:pt>
                <c:pt idx="3">
                  <c:v>51.43821225989312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B-4FDE-A770-34FB456D2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426223"/>
        <c:axId val="1202424783"/>
      </c:barChart>
      <c:catAx>
        <c:axId val="1202426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24783"/>
        <c:crosses val="autoZero"/>
        <c:auto val="1"/>
        <c:lblAlgn val="ctr"/>
        <c:lblOffset val="100"/>
        <c:noMultiLvlLbl val="0"/>
      </c:catAx>
      <c:valAx>
        <c:axId val="120242478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2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000" b="1">
                <a:latin typeface="Arial" panose="020B0604020202020204" pitchFamily="34" charset="0"/>
                <a:cs typeface="Arial" panose="020B0604020202020204" pitchFamily="34" charset="0"/>
              </a:rPr>
              <a:t>Distribuição de empresas inovadoras por tipo de problema e obstáculo enfrentado para inovar, para o total da Indústria - Brasil – 2021/2022/2023 (%)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'graf14 e 15-slide15'!$J$2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'graf14 e 15-slide15'!$I$3:$I$10</c:f>
              <c:strCache>
                <c:ptCount val="8"/>
                <c:pt idx="0">
                  <c:v>Limitações tecnológicas externas à empresa</c:v>
                </c:pt>
                <c:pt idx="1">
                  <c:v>Dificuldades em estabelecer parcerias</c:v>
                </c:pt>
                <c:pt idx="2">
                  <c:v>Baixa atratividade da demanda</c:v>
                </c:pt>
                <c:pt idx="3">
                  <c:v>Mudanças nas prioridades estratégicas</c:v>
                </c:pt>
                <c:pt idx="4">
                  <c:v>Dificuldades para obtenção ou utilização de apoio público para inovação*</c:v>
                </c:pt>
                <c:pt idx="5">
                  <c:v>Capacidade limitada dos recursos internos</c:v>
                </c:pt>
                <c:pt idx="6">
                  <c:v>Acirramento da concorrência</c:v>
                </c:pt>
                <c:pt idx="7">
                  <c:v>Instabilidade econômica	</c:v>
                </c:pt>
              </c:strCache>
            </c:strRef>
          </c:cat>
          <c:val>
            <c:numRef>
              <c:f>'graf14 e 15-slide15'!$J$3:$J$10</c:f>
              <c:numCache>
                <c:formatCode>_-* #,##0.0_-;\-* #,##0.0_-;_-* "-"??_-;_-@_-</c:formatCode>
                <c:ptCount val="8"/>
                <c:pt idx="0">
                  <c:v>44.76469277111535</c:v>
                </c:pt>
                <c:pt idx="1">
                  <c:v>46.12932307979969</c:v>
                </c:pt>
                <c:pt idx="2">
                  <c:v>47.07309780424638</c:v>
                </c:pt>
                <c:pt idx="3">
                  <c:v>47.468678449256032</c:v>
                </c:pt>
                <c:pt idx="4">
                  <c:v>47.678264387883253</c:v>
                </c:pt>
                <c:pt idx="5">
                  <c:v>50.488234537338798</c:v>
                </c:pt>
                <c:pt idx="6">
                  <c:v>53.034630212998337</c:v>
                </c:pt>
                <c:pt idx="7">
                  <c:v>57.122163908993038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0-4033-BC9B-7EA20B9B0B53}"/>
            </c:ext>
          </c:extLst>
        </c:ser>
        <c:ser>
          <c:idx val="1"/>
          <c:order val="1"/>
          <c:tx>
            <c:strRef>
              <c:f>'graf14 e 15-slide15'!$K$2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'graf14 e 15-slide15'!$I$3:$I$10</c:f>
              <c:strCache>
                <c:ptCount val="8"/>
                <c:pt idx="0">
                  <c:v>Limitações tecnológicas externas à empresa</c:v>
                </c:pt>
                <c:pt idx="1">
                  <c:v>Dificuldades em estabelecer parcerias</c:v>
                </c:pt>
                <c:pt idx="2">
                  <c:v>Baixa atratividade da demanda</c:v>
                </c:pt>
                <c:pt idx="3">
                  <c:v>Mudanças nas prioridades estratégicas</c:v>
                </c:pt>
                <c:pt idx="4">
                  <c:v>Dificuldades para obtenção ou utilização de apoio público para inovação*</c:v>
                </c:pt>
                <c:pt idx="5">
                  <c:v>Capacidade limitada dos recursos internos</c:v>
                </c:pt>
                <c:pt idx="6">
                  <c:v>Acirramento da concorrência</c:v>
                </c:pt>
                <c:pt idx="7">
                  <c:v>Instabilidade econômica	</c:v>
                </c:pt>
              </c:strCache>
            </c:strRef>
          </c:cat>
          <c:val>
            <c:numRef>
              <c:f>'graf14 e 15-slide15'!$K$3:$K$10</c:f>
              <c:numCache>
                <c:formatCode>_-* #,##0.0_-;\-* #,##0.0_-;_-* "-"??_-;_-@_-</c:formatCode>
                <c:ptCount val="8"/>
                <c:pt idx="0">
                  <c:v>36.998272995433709</c:v>
                </c:pt>
                <c:pt idx="1">
                  <c:v>35.262353360152801</c:v>
                </c:pt>
                <c:pt idx="2">
                  <c:v>38.974573914510046</c:v>
                </c:pt>
                <c:pt idx="3">
                  <c:v>38.396582438791533</c:v>
                </c:pt>
                <c:pt idx="4">
                  <c:v>36.412084029015304</c:v>
                </c:pt>
                <c:pt idx="5">
                  <c:v>41.320309908039064</c:v>
                </c:pt>
                <c:pt idx="6">
                  <c:v>43.512338513963741</c:v>
                </c:pt>
                <c:pt idx="7">
                  <c:v>45.594342242715655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F0-4033-BC9B-7EA20B9B0B53}"/>
            </c:ext>
          </c:extLst>
        </c:ser>
        <c:ser>
          <c:idx val="2"/>
          <c:order val="2"/>
          <c:tx>
            <c:strRef>
              <c:f>'graf14 e 15-slide15'!$L$2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'graf14 e 15-slide15'!$I$3:$I$10</c:f>
              <c:strCache>
                <c:ptCount val="8"/>
                <c:pt idx="0">
                  <c:v>Limitações tecnológicas externas à empresa</c:v>
                </c:pt>
                <c:pt idx="1">
                  <c:v>Dificuldades em estabelecer parcerias</c:v>
                </c:pt>
                <c:pt idx="2">
                  <c:v>Baixa atratividade da demanda</c:v>
                </c:pt>
                <c:pt idx="3">
                  <c:v>Mudanças nas prioridades estratégicas</c:v>
                </c:pt>
                <c:pt idx="4">
                  <c:v>Dificuldades para obtenção ou utilização de apoio público para inovação*</c:v>
                </c:pt>
                <c:pt idx="5">
                  <c:v>Capacidade limitada dos recursos internos</c:v>
                </c:pt>
                <c:pt idx="6">
                  <c:v>Acirramento da concorrência</c:v>
                </c:pt>
                <c:pt idx="7">
                  <c:v>Instabilidade econômica	</c:v>
                </c:pt>
              </c:strCache>
            </c:strRef>
          </c:cat>
          <c:val>
            <c:numRef>
              <c:f>'graf14 e 15-slide15'!$L$3:$L$10</c:f>
              <c:numCache>
                <c:formatCode>_-* #,##0.0_-;\-* #,##0.0_-;_-* "-"??_-;_-@_-</c:formatCode>
                <c:ptCount val="8"/>
                <c:pt idx="0">
                  <c:v>36.390874649780123</c:v>
                </c:pt>
                <c:pt idx="1">
                  <c:v>34.809771453089297</c:v>
                </c:pt>
                <c:pt idx="2">
                  <c:v>36.916058496711671</c:v>
                </c:pt>
                <c:pt idx="3">
                  <c:v>37.627931055066121</c:v>
                </c:pt>
                <c:pt idx="4">
                  <c:v>33.92740423516296</c:v>
                </c:pt>
                <c:pt idx="5">
                  <c:v>42.092251754779838</c:v>
                </c:pt>
                <c:pt idx="6">
                  <c:v>41.378709388789304</c:v>
                </c:pt>
                <c:pt idx="7">
                  <c:v>44.220199871973676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F0-4033-BC9B-7EA20B9B0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464623"/>
        <c:axId val="1202483343"/>
      </c:barChart>
      <c:catAx>
        <c:axId val="1202464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83343"/>
        <c:crosses val="autoZero"/>
        <c:auto val="1"/>
        <c:lblAlgn val="ctr"/>
        <c:lblOffset val="100"/>
        <c:noMultiLvlLbl val="0"/>
      </c:catAx>
      <c:valAx>
        <c:axId val="120248334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6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'tab2.1'!$O$3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'tab2.1'!$N$4:$N$7</c:f>
              <c:strCache>
                <c:ptCount val="4"/>
                <c:pt idx="0">
                  <c:v>Total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'tab2.1'!$O$4:$O$7</c:f>
              <c:numCache>
                <c:formatCode>0.0</c:formatCode>
                <c:ptCount val="4"/>
                <c:pt idx="0">
                  <c:v>70.5</c:v>
                </c:pt>
                <c:pt idx="1">
                  <c:v>66.599999999999994</c:v>
                </c:pt>
                <c:pt idx="2">
                  <c:v>75.3</c:v>
                </c:pt>
                <c:pt idx="3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D-4703-AF1F-DB21CC4586D6}"/>
            </c:ext>
          </c:extLst>
        </c:ser>
        <c:ser>
          <c:idx val="1"/>
          <c:order val="1"/>
          <c:tx>
            <c:strRef>
              <c:f>'tab2.1'!$P$3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'tab2.1'!$N$4:$N$7</c:f>
              <c:strCache>
                <c:ptCount val="4"/>
                <c:pt idx="0">
                  <c:v>Total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'tab2.1'!$P$4:$P$7</c:f>
              <c:numCache>
                <c:formatCode>0.0</c:formatCode>
                <c:ptCount val="4"/>
                <c:pt idx="0">
                  <c:v>68.138999298899535</c:v>
                </c:pt>
                <c:pt idx="1">
                  <c:v>62.8066318887604</c:v>
                </c:pt>
                <c:pt idx="2">
                  <c:v>74.327887625695567</c:v>
                </c:pt>
                <c:pt idx="3">
                  <c:v>77.029298059300331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4D-4703-AF1F-DB21CC4586D6}"/>
            </c:ext>
          </c:extLst>
        </c:ser>
        <c:ser>
          <c:idx val="2"/>
          <c:order val="2"/>
          <c:tx>
            <c:strRef>
              <c:f>'tab2.1'!$Q$3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'tab2.1'!$N$4:$N$7</c:f>
              <c:strCache>
                <c:ptCount val="4"/>
                <c:pt idx="0">
                  <c:v>Total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'tab2.1'!$Q$4:$Q$7</c:f>
              <c:numCache>
                <c:formatCode>0.0</c:formatCode>
                <c:ptCount val="4"/>
                <c:pt idx="0">
                  <c:v>64.582991237242368</c:v>
                </c:pt>
                <c:pt idx="1">
                  <c:v>59.287308292106154</c:v>
                </c:pt>
                <c:pt idx="2">
                  <c:v>70.755400010239228</c:v>
                </c:pt>
                <c:pt idx="3">
                  <c:v>73.597036707210563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4D-4703-AF1F-DB21CC458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014431"/>
        <c:axId val="161016351"/>
      </c:barChart>
      <c:catAx>
        <c:axId val="161014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016351"/>
        <c:crosses val="autoZero"/>
        <c:auto val="1"/>
        <c:lblAlgn val="ctr"/>
        <c:lblOffset val="100"/>
        <c:noMultiLvlLbl val="0"/>
      </c:catAx>
      <c:valAx>
        <c:axId val="161016351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01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Percentual de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empresas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não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inovadoras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 que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enfrentaram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problemas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 e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obstáculos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 para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inovar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,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por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faixa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 de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pessoal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 </a:t>
            </a:r>
            <a:r>
              <a:rPr lang="en-US" sz="10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ocupado</a:t>
            </a:r>
            <a:r>
              <a:rPr lang="en-US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cs typeface="Arial" panose="020B0604020202020204" pitchFamily="34" charset="0"/>
              </a:rPr>
              <a:t> - 2021/2022/2023 (%)</a:t>
            </a:r>
            <a:endParaRPr lang="pt-BR" sz="1000" b="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 Bold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'graf16 e 17-slide16'!$C$3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'graf16 e 17-slide16'!$B$4:$B$7</c:f>
              <c:strCache>
                <c:ptCount val="4"/>
                <c:pt idx="0">
                  <c:v>Total da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'graf16 e 17-slide16'!$C$4:$C$7</c:f>
              <c:numCache>
                <c:formatCode>_-* #,##0.0_-;\-* #,##0.0_-;_-* "-"??_-;_-@_-</c:formatCode>
                <c:ptCount val="4"/>
                <c:pt idx="0">
                  <c:v>33.863414473836947</c:v>
                </c:pt>
                <c:pt idx="1">
                  <c:v>39.108220061565</c:v>
                </c:pt>
                <c:pt idx="2">
                  <c:v>22.319328181715754</c:v>
                </c:pt>
                <c:pt idx="3">
                  <c:v>24.526221391683031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B-4CA3-8E62-A6BF4A1A49E1}"/>
            </c:ext>
          </c:extLst>
        </c:ser>
        <c:ser>
          <c:idx val="1"/>
          <c:order val="1"/>
          <c:tx>
            <c:strRef>
              <c:f>'graf16 e 17-slide16'!$D$3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'graf16 e 17-slide16'!$B$4:$B$7</c:f>
              <c:strCache>
                <c:ptCount val="4"/>
                <c:pt idx="0">
                  <c:v>Total da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'graf16 e 17-slide16'!$D$4:$D$7</c:f>
              <c:numCache>
                <c:formatCode>_-* #,##0.0_-;\-* #,##0.0_-;_-* "-"??_-;_-@_-</c:formatCode>
                <c:ptCount val="4"/>
                <c:pt idx="0">
                  <c:v>28.332394302715073</c:v>
                </c:pt>
                <c:pt idx="1">
                  <c:v>31.464999695948137</c:v>
                </c:pt>
                <c:pt idx="2">
                  <c:v>20.39594674662429</c:v>
                </c:pt>
                <c:pt idx="3">
                  <c:v>23.579813630854034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B-4CA3-8E62-A6BF4A1A49E1}"/>
            </c:ext>
          </c:extLst>
        </c:ser>
        <c:ser>
          <c:idx val="2"/>
          <c:order val="2"/>
          <c:tx>
            <c:strRef>
              <c:f>'graf16 e 17-slide16'!$E$3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'graf16 e 17-slide16'!$B$4:$B$7</c:f>
              <c:strCache>
                <c:ptCount val="4"/>
                <c:pt idx="0">
                  <c:v>Total da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'graf16 e 17-slide16'!$E$4:$E$7</c:f>
              <c:numCache>
                <c:formatCode>_-* #,##0.0_-;\-* #,##0.0_-;_-* "-"??_-;_-@_-</c:formatCode>
                <c:ptCount val="4"/>
                <c:pt idx="0">
                  <c:v>21.694376235160945</c:v>
                </c:pt>
                <c:pt idx="1">
                  <c:v>22.080970523342391</c:v>
                </c:pt>
                <c:pt idx="2">
                  <c:v>19.438942413193367</c:v>
                </c:pt>
                <c:pt idx="3">
                  <c:v>22.637130367134912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BB-4CA3-8E62-A6BF4A1A4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400783"/>
        <c:axId val="1202395983"/>
      </c:barChart>
      <c:catAx>
        <c:axId val="1202400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395983"/>
        <c:crosses val="autoZero"/>
        <c:auto val="1"/>
        <c:lblAlgn val="ctr"/>
        <c:lblOffset val="100"/>
        <c:noMultiLvlLbl val="0"/>
      </c:catAx>
      <c:valAx>
        <c:axId val="120239598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'tab2.5'!$B$24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'tab2.5'!$A$25:$A$32</c:f>
              <c:strCache>
                <c:ptCount val="8"/>
                <c:pt idx="0">
                  <c:v>Limitações tecnológicas externas à empresa</c:v>
                </c:pt>
                <c:pt idx="1">
                  <c:v>Mudanças nas prioridades estratégicas</c:v>
                </c:pt>
                <c:pt idx="2">
                  <c:v>Dificuldades para obtenção ou utilização de apoio público para inovação*</c:v>
                </c:pt>
                <c:pt idx="3">
                  <c:v>Capacidade limitada dos recursos internos</c:v>
                </c:pt>
                <c:pt idx="4">
                  <c:v>Dificuldades em estabelecer parcerias</c:v>
                </c:pt>
                <c:pt idx="5">
                  <c:v>Acirramento da concorrência</c:v>
                </c:pt>
                <c:pt idx="6">
                  <c:v>Baixa atratividade da demanda</c:v>
                </c:pt>
                <c:pt idx="7">
                  <c:v>Instabilidade econômica	</c:v>
                </c:pt>
              </c:strCache>
            </c:strRef>
          </c:cat>
          <c:val>
            <c:numRef>
              <c:f>'tab2.5'!$B$25:$B$32</c:f>
              <c:numCache>
                <c:formatCode>0.0</c:formatCode>
                <c:ptCount val="8"/>
                <c:pt idx="0">
                  <c:v>24.225274528475346</c:v>
                </c:pt>
                <c:pt idx="1">
                  <c:v>24.954135795309593</c:v>
                </c:pt>
                <c:pt idx="2">
                  <c:v>28.935500441160833</c:v>
                </c:pt>
                <c:pt idx="3">
                  <c:v>29.415508904062364</c:v>
                </c:pt>
                <c:pt idx="4">
                  <c:v>23.489633580146123</c:v>
                </c:pt>
                <c:pt idx="5">
                  <c:v>29.415508904062364</c:v>
                </c:pt>
                <c:pt idx="6">
                  <c:v>29.246884514520456</c:v>
                </c:pt>
                <c:pt idx="7">
                  <c:v>31.329262040379746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C-48F6-BFE6-03CE842301F2}"/>
            </c:ext>
          </c:extLst>
        </c:ser>
        <c:ser>
          <c:idx val="1"/>
          <c:order val="1"/>
          <c:tx>
            <c:strRef>
              <c:f>'tab2.5'!$C$24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'tab2.5'!$A$25:$A$32</c:f>
              <c:strCache>
                <c:ptCount val="8"/>
                <c:pt idx="0">
                  <c:v>Limitações tecnológicas externas à empresa</c:v>
                </c:pt>
                <c:pt idx="1">
                  <c:v>Mudanças nas prioridades estratégicas</c:v>
                </c:pt>
                <c:pt idx="2">
                  <c:v>Dificuldades para obtenção ou utilização de apoio público para inovação*</c:v>
                </c:pt>
                <c:pt idx="3">
                  <c:v>Capacidade limitada dos recursos internos</c:v>
                </c:pt>
                <c:pt idx="4">
                  <c:v>Dificuldades em estabelecer parcerias</c:v>
                </c:pt>
                <c:pt idx="5">
                  <c:v>Acirramento da concorrência</c:v>
                </c:pt>
                <c:pt idx="6">
                  <c:v>Baixa atratividade da demanda</c:v>
                </c:pt>
                <c:pt idx="7">
                  <c:v>Instabilidade econômica	</c:v>
                </c:pt>
              </c:strCache>
            </c:strRef>
          </c:cat>
          <c:val>
            <c:numRef>
              <c:f>'tab2.5'!$C$25:$C$32</c:f>
              <c:numCache>
                <c:formatCode>0.0</c:formatCode>
                <c:ptCount val="8"/>
                <c:pt idx="0">
                  <c:v>19.562991422162682</c:v>
                </c:pt>
                <c:pt idx="1">
                  <c:v>17.552893867682755</c:v>
                </c:pt>
                <c:pt idx="2">
                  <c:v>20.378062930889921</c:v>
                </c:pt>
                <c:pt idx="3">
                  <c:v>22.834605478545829</c:v>
                </c:pt>
                <c:pt idx="4">
                  <c:v>21.432005802550368</c:v>
                </c:pt>
                <c:pt idx="5">
                  <c:v>24.572841763040369</c:v>
                </c:pt>
                <c:pt idx="6">
                  <c:v>25.184012851647601</c:v>
                </c:pt>
                <c:pt idx="7">
                  <c:v>26.814785165235104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C-48F6-BFE6-03CE842301F2}"/>
            </c:ext>
          </c:extLst>
        </c:ser>
        <c:ser>
          <c:idx val="2"/>
          <c:order val="2"/>
          <c:tx>
            <c:strRef>
              <c:f>'tab2.5'!$D$24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'tab2.5'!$A$25:$A$32</c:f>
              <c:strCache>
                <c:ptCount val="8"/>
                <c:pt idx="0">
                  <c:v>Limitações tecnológicas externas à empresa</c:v>
                </c:pt>
                <c:pt idx="1">
                  <c:v>Mudanças nas prioridades estratégicas</c:v>
                </c:pt>
                <c:pt idx="2">
                  <c:v>Dificuldades para obtenção ou utilização de apoio público para inovação*</c:v>
                </c:pt>
                <c:pt idx="3">
                  <c:v>Capacidade limitada dos recursos internos</c:v>
                </c:pt>
                <c:pt idx="4">
                  <c:v>Dificuldades em estabelecer parcerias</c:v>
                </c:pt>
                <c:pt idx="5">
                  <c:v>Acirramento da concorrência</c:v>
                </c:pt>
                <c:pt idx="6">
                  <c:v>Baixa atratividade da demanda</c:v>
                </c:pt>
                <c:pt idx="7">
                  <c:v>Instabilidade econômica	</c:v>
                </c:pt>
              </c:strCache>
            </c:strRef>
          </c:cat>
          <c:val>
            <c:numRef>
              <c:f>'tab2.5'!$D$25:$D$32</c:f>
              <c:numCache>
                <c:formatCode>0.0</c:formatCode>
                <c:ptCount val="8"/>
                <c:pt idx="0">
                  <c:v>14.808831549705397</c:v>
                </c:pt>
                <c:pt idx="1">
                  <c:v>16.961733941209854</c:v>
                </c:pt>
                <c:pt idx="2">
                  <c:v>17.665011085979337</c:v>
                </c:pt>
                <c:pt idx="3">
                  <c:v>17.68710325922163</c:v>
                </c:pt>
                <c:pt idx="4">
                  <c:v>17.726647353963749</c:v>
                </c:pt>
                <c:pt idx="5">
                  <c:v>19.035519809580194</c:v>
                </c:pt>
                <c:pt idx="6">
                  <c:v>19.184630922908909</c:v>
                </c:pt>
                <c:pt idx="7">
                  <c:v>21.216643508410087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C-48F6-BFE6-03CE84230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5425839"/>
        <c:axId val="346393391"/>
      </c:barChart>
      <c:catAx>
        <c:axId val="875425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6393391"/>
        <c:crosses val="autoZero"/>
        <c:auto val="1"/>
        <c:lblAlgn val="ctr"/>
        <c:lblOffset val="100"/>
        <c:noMultiLvlLbl val="0"/>
      </c:catAx>
      <c:valAx>
        <c:axId val="346393391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542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200" b="1" i="0" u="none" strike="noStrike" kern="1200" spc="0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200" b="1" i="0" u="none" strike="noStrike" kern="1200" spc="0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Distribuição das empresas inovadoras, segundo tipo de expectativa da evolução dos dispêndios em P&amp;D em 2024, comparado a 2023 (%)</a:t>
            </a:r>
          </a:p>
        </c:rich>
      </c:tx>
      <c:layout>
        <c:manualLayout>
          <c:xMode val="edge"/>
          <c:yMode val="edge"/>
          <c:x val="0.14032129578569763"/>
          <c:y val="1.3676200342335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1200" b="1" i="0" u="none" strike="noStrike" kern="1200" spc="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'tab1.8 (Exp inovadoras)'!$J$6:$J$8</c:f>
              <c:strCache>
                <c:ptCount val="3"/>
                <c:pt idx="0">
                  <c:v>Diminuição</c:v>
                </c:pt>
                <c:pt idx="1">
                  <c:v>Aumento</c:v>
                </c:pt>
                <c:pt idx="2">
                  <c:v>Manutenção</c:v>
                </c:pt>
              </c:strCache>
            </c:strRef>
          </c:cat>
          <c:val>
            <c:numRef>
              <c:f>'tab1.8 (Exp inovadoras)'!$K$6:$K$8</c:f>
              <c:numCache>
                <c:formatCode>0.0</c:formatCode>
                <c:ptCount val="3"/>
                <c:pt idx="0">
                  <c:v>3.5331331603861607</c:v>
                </c:pt>
                <c:pt idx="1">
                  <c:v>37.38496228008993</c:v>
                </c:pt>
                <c:pt idx="2">
                  <c:v>59.081904559523821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C-46EF-895B-8C42C2A90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0067551"/>
        <c:axId val="489464223"/>
      </c:barChart>
      <c:catAx>
        <c:axId val="870067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9464223"/>
        <c:crosses val="autoZero"/>
        <c:auto val="1"/>
        <c:lblAlgn val="ctr"/>
        <c:lblOffset val="100"/>
        <c:noMultiLvlLbl val="0"/>
      </c:catAx>
      <c:valAx>
        <c:axId val="489464223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006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i="0" u="none" strike="noStrike" kern="1200" spc="0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das empresas inovadoras, segundo tipo de expectativa da evolução dos dispêndios em P&amp;D em 2025, comparado a 2024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'tab1.8 (Exp inovadoras)'!$J$19:$J$21</c:f>
              <c:strCache>
                <c:ptCount val="3"/>
                <c:pt idx="0">
                  <c:v>Diminuição</c:v>
                </c:pt>
                <c:pt idx="1">
                  <c:v>Manutenção</c:v>
                </c:pt>
                <c:pt idx="2">
                  <c:v>Aumento</c:v>
                </c:pt>
              </c:strCache>
            </c:strRef>
          </c:cat>
          <c:val>
            <c:numRef>
              <c:f>'tab1.8 (Exp inovadoras)'!$K$19:$K$21</c:f>
              <c:numCache>
                <c:formatCode>0.0</c:formatCode>
                <c:ptCount val="3"/>
                <c:pt idx="0">
                  <c:v>2.0695603353406398</c:v>
                </c:pt>
                <c:pt idx="1">
                  <c:v>48.79358523341272</c:v>
                </c:pt>
                <c:pt idx="2">
                  <c:v>49.136854431246476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E-4C34-923F-3DB6D3CB6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0253023"/>
        <c:axId val="397533055"/>
      </c:barChart>
      <c:catAx>
        <c:axId val="610253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7533055"/>
        <c:crosses val="autoZero"/>
        <c:auto val="1"/>
        <c:lblAlgn val="ctr"/>
        <c:lblOffset val="100"/>
        <c:noMultiLvlLbl val="0"/>
      </c:catAx>
      <c:valAx>
        <c:axId val="397533055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0253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200" b="1" i="0" u="none" strike="noStrike" kern="1200" spc="0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das empresas não  inovadoras, segundo tipo de expectativa da evolução dos dispêndios em P&amp;D em 2025, comparado a 2024 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'tab1.9 (Exp Não ativas)'!$I$8:$I$10</c:f>
              <c:strCache>
                <c:ptCount val="3"/>
                <c:pt idx="0">
                  <c:v>Diminuição</c:v>
                </c:pt>
                <c:pt idx="1">
                  <c:v>Aumento</c:v>
                </c:pt>
                <c:pt idx="2">
                  <c:v>Manutenção</c:v>
                </c:pt>
              </c:strCache>
            </c:strRef>
          </c:cat>
          <c:val>
            <c:numRef>
              <c:f>'tab1.9 (Exp Não ativas)'!$J$8:$J$10</c:f>
              <c:numCache>
                <c:formatCode>0.0</c:formatCode>
                <c:ptCount val="3"/>
                <c:pt idx="0">
                  <c:v>1.2045486576385607</c:v>
                </c:pt>
                <c:pt idx="1">
                  <c:v>29.840708287043828</c:v>
                </c:pt>
                <c:pt idx="2">
                  <c:v>68.954743055317564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4-4D72-BB1A-451AF0F89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5943231"/>
        <c:axId val="404357839"/>
      </c:barChart>
      <c:catAx>
        <c:axId val="705943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357839"/>
        <c:crosses val="autoZero"/>
        <c:auto val="1"/>
        <c:lblAlgn val="ctr"/>
        <c:lblOffset val="100"/>
        <c:noMultiLvlLbl val="0"/>
      </c:catAx>
      <c:valAx>
        <c:axId val="40435783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594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'graf21 - slide23'!$D$1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'graf21 - slide23'!$C$2:$C$9</c:f>
              <c:strCache>
                <c:ptCount val="8"/>
                <c:pt idx="0">
                  <c:v>Compras públicas</c:v>
                </c:pt>
                <c:pt idx="1">
                  <c:v>Outros programas de apoio</c:v>
                </c:pt>
                <c:pt idx="2">
                  <c:v>Apoio não reembolsável (Subvenção Econômica) à P&amp;D e inserção de pesquisadores</c:v>
                </c:pt>
                <c:pt idx="3">
                  <c:v>Incentivo fiscal da Lei da Informática</c:v>
                </c:pt>
                <c:pt idx="4">
                  <c:v>Financiamento a projetos de P, D &amp;I, com ou sem parceria com universidades ou institutos de pesquisa</c:v>
                </c:pt>
                <c:pt idx="5">
                  <c:v>Financiamento exclusivo para a compra de máquinas e equipamentos utilizados para inovar</c:v>
                </c:pt>
                <c:pt idx="6">
                  <c:v> Incentivo fiscal à P&amp;D e inovação tecnológica</c:v>
                </c:pt>
                <c:pt idx="7">
                  <c:v>Total Indústria</c:v>
                </c:pt>
              </c:strCache>
            </c:strRef>
          </c:cat>
          <c:val>
            <c:numRef>
              <c:f>'graf21 - slide23'!$D$2:$D$9</c:f>
              <c:numCache>
                <c:formatCode>_-* #,##0.0_-;\-* #,##0.0_-;_-* "-"??_-;_-@_-</c:formatCode>
                <c:ptCount val="8"/>
                <c:pt idx="0">
                  <c:v>2.5395561483859463</c:v>
                </c:pt>
                <c:pt idx="1">
                  <c:v>1.5183156961374982</c:v>
                </c:pt>
                <c:pt idx="2">
                  <c:v>3.970872507060383</c:v>
                </c:pt>
                <c:pt idx="3">
                  <c:v>6.3411682608022328</c:v>
                </c:pt>
                <c:pt idx="4">
                  <c:v>8.3873789206203746</c:v>
                </c:pt>
                <c:pt idx="5">
                  <c:v>13.485024545907232</c:v>
                </c:pt>
                <c:pt idx="6">
                  <c:v>26.230930372751182</c:v>
                </c:pt>
                <c:pt idx="7">
                  <c:v>38.965675522520264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A-4425-8D54-5191CFF33894}"/>
            </c:ext>
          </c:extLst>
        </c:ser>
        <c:ser>
          <c:idx val="1"/>
          <c:order val="1"/>
          <c:tx>
            <c:strRef>
              <c:f>'graf21 - slide23'!$E$1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'graf21 - slide23'!$C$2:$C$9</c:f>
              <c:strCache>
                <c:ptCount val="8"/>
                <c:pt idx="0">
                  <c:v>Compras públicas</c:v>
                </c:pt>
                <c:pt idx="1">
                  <c:v>Outros programas de apoio</c:v>
                </c:pt>
                <c:pt idx="2">
                  <c:v>Apoio não reembolsável (Subvenção Econômica) à P&amp;D e inserção de pesquisadores</c:v>
                </c:pt>
                <c:pt idx="3">
                  <c:v>Incentivo fiscal da Lei da Informática</c:v>
                </c:pt>
                <c:pt idx="4">
                  <c:v>Financiamento a projetos de P, D &amp;I, com ou sem parceria com universidades ou institutos de pesquisa</c:v>
                </c:pt>
                <c:pt idx="5">
                  <c:v>Financiamento exclusivo para a compra de máquinas e equipamentos utilizados para inovar</c:v>
                </c:pt>
                <c:pt idx="6">
                  <c:v> Incentivo fiscal à P&amp;D e inovação tecnológica</c:v>
                </c:pt>
                <c:pt idx="7">
                  <c:v>Total Indústria</c:v>
                </c:pt>
              </c:strCache>
            </c:strRef>
          </c:cat>
          <c:val>
            <c:numRef>
              <c:f>'graf21 - slide23'!$E$2:$E$9</c:f>
              <c:numCache>
                <c:formatCode>_-* #,##0.0_-;\-* #,##0.0_-;_-* "-"??_-;_-@_-</c:formatCode>
                <c:ptCount val="8"/>
                <c:pt idx="0">
                  <c:v>1.4922451583342731</c:v>
                </c:pt>
                <c:pt idx="1">
                  <c:v>1.9222237829581219</c:v>
                </c:pt>
                <c:pt idx="2">
                  <c:v>3.4660126010804122</c:v>
                </c:pt>
                <c:pt idx="3">
                  <c:v>5.541826646794938</c:v>
                </c:pt>
                <c:pt idx="4">
                  <c:v>6.5402365881089404</c:v>
                </c:pt>
                <c:pt idx="5">
                  <c:v>10.482970533454116</c:v>
                </c:pt>
                <c:pt idx="6">
                  <c:v>26.368395961406588</c:v>
                </c:pt>
                <c:pt idx="7">
                  <c:v>36.327729644516374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A-4425-8D54-5191CFF33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483823"/>
        <c:axId val="1202471823"/>
      </c:barChart>
      <c:catAx>
        <c:axId val="1202483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71823"/>
        <c:crosses val="autoZero"/>
        <c:auto val="1"/>
        <c:lblAlgn val="ctr"/>
        <c:lblOffset val="100"/>
        <c:noMultiLvlLbl val="0"/>
      </c:catAx>
      <c:valAx>
        <c:axId val="120247182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83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'graf22 -slide 24'!$C$2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'graf22 -slide 24'!$B$3:$B$6</c:f>
              <c:strCache>
                <c:ptCount val="4"/>
                <c:pt idx="0">
                  <c:v>   De  100 a 249</c:v>
                </c:pt>
                <c:pt idx="1">
                  <c:v>   De  250 a 499</c:v>
                </c:pt>
                <c:pt idx="2">
                  <c:v>   Com 500 e mais</c:v>
                </c:pt>
                <c:pt idx="3">
                  <c:v>Total Indústria</c:v>
                </c:pt>
              </c:strCache>
            </c:strRef>
          </c:cat>
          <c:val>
            <c:numRef>
              <c:f>'graf22 -slide 24'!$C$3:$C$6</c:f>
              <c:numCache>
                <c:formatCode>_-* #,##0.0_-;\-* #,##0.0_-;_-* "-"??_-;_-@_-</c:formatCode>
                <c:ptCount val="4"/>
                <c:pt idx="0">
                  <c:v>30.400208071915209</c:v>
                </c:pt>
                <c:pt idx="1">
                  <c:v>38.84175439280245</c:v>
                </c:pt>
                <c:pt idx="2">
                  <c:v>60.535237350487705</c:v>
                </c:pt>
                <c:pt idx="3">
                  <c:v>38.965675522520264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F-4504-8A5F-26E8E61AC543}"/>
            </c:ext>
          </c:extLst>
        </c:ser>
        <c:ser>
          <c:idx val="1"/>
          <c:order val="1"/>
          <c:tx>
            <c:strRef>
              <c:f>'graf22 -slide 24'!$D$2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'graf22 -slide 24'!$B$3:$B$6</c:f>
              <c:strCache>
                <c:ptCount val="4"/>
                <c:pt idx="0">
                  <c:v>   De  100 a 249</c:v>
                </c:pt>
                <c:pt idx="1">
                  <c:v>   De  250 a 499</c:v>
                </c:pt>
                <c:pt idx="2">
                  <c:v>   Com 500 e mais</c:v>
                </c:pt>
                <c:pt idx="3">
                  <c:v>Total Indústria</c:v>
                </c:pt>
              </c:strCache>
            </c:strRef>
          </c:cat>
          <c:val>
            <c:numRef>
              <c:f>'graf22 -slide 24'!$D$3:$D$6</c:f>
              <c:numCache>
                <c:formatCode>_-* #,##0.0_-;\-* #,##0.0_-;_-* "-"??_-;_-@_-</c:formatCode>
                <c:ptCount val="4"/>
                <c:pt idx="0">
                  <c:v>28.866577816421842</c:v>
                </c:pt>
                <c:pt idx="1">
                  <c:v>35.741982020360801</c:v>
                </c:pt>
                <c:pt idx="2">
                  <c:v>54.959904898215115</c:v>
                </c:pt>
                <c:pt idx="3">
                  <c:v>36.327729644516374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EF-4504-8A5F-26E8E61AC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472303"/>
        <c:axId val="1202485743"/>
      </c:barChart>
      <c:catAx>
        <c:axId val="1202472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85743"/>
        <c:crosses val="autoZero"/>
        <c:auto val="1"/>
        <c:lblAlgn val="ctr"/>
        <c:lblOffset val="100"/>
        <c:noMultiLvlLbl val="0"/>
      </c:catAx>
      <c:valAx>
        <c:axId val="120248574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72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Adequabilidade</a:t>
            </a:r>
            <a:r>
              <a:rPr lang="pt-BR" baseline="0" dirty="0"/>
              <a:t> do </a:t>
            </a:r>
            <a:r>
              <a:rPr lang="pt-BR" b="1" dirty="0"/>
              <a:t>Instrumento</a:t>
            </a:r>
            <a:r>
              <a:rPr lang="pt-BR" b="1" baseline="0" dirty="0"/>
              <a:t> P&amp;D e inovação tecnológica,</a:t>
            </a:r>
            <a:r>
              <a:rPr lang="pt-BR" baseline="0" dirty="0"/>
              <a:t> segundo atributos - 2023(%)</a:t>
            </a:r>
            <a:r>
              <a:rPr lang="pt-BR" sz="1400" b="0" i="0" u="none" strike="noStrike" baseline="0" dirty="0">
                <a:effectLst/>
              </a:rPr>
              <a:t>          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'graf23 - slide25'!$G$4</c:f>
              <c:strCache>
                <c:ptCount val="1"/>
                <c:pt idx="0">
                  <c:v>Muito adequada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slide25'!$F$5:$F$8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slide25'!$G$5:$G$8</c:f>
              <c:numCache>
                <c:formatCode>_-* #,##0.0_-;\-* #,##0.0_-;_-* "-"??_-;_-@_-</c:formatCode>
                <c:ptCount val="4"/>
                <c:pt idx="0">
                  <c:v>63.222958878896904</c:v>
                </c:pt>
                <c:pt idx="1">
                  <c:v>63.222958878896904</c:v>
                </c:pt>
                <c:pt idx="2">
                  <c:v>49.544381286953126</c:v>
                </c:pt>
                <c:pt idx="3">
                  <c:v>55.219801702808255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5-45C6-BEF3-4236710B4AD8}"/>
            </c:ext>
          </c:extLst>
        </c:ser>
        <c:ser>
          <c:idx val="1"/>
          <c:order val="1"/>
          <c:tx>
            <c:strRef>
              <c:f>'graf23 - slide25'!$H$4</c:f>
              <c:strCache>
                <c:ptCount val="1"/>
                <c:pt idx="0">
                  <c:v>Parcialmente adequada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slide25'!$F$5:$F$8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slide25'!$H$5:$H$8</c:f>
              <c:numCache>
                <c:formatCode>_-* #,##0.0_-;\-* #,##0.0_-;_-* "-"??_-;_-@_-</c:formatCode>
                <c:ptCount val="4"/>
                <c:pt idx="0">
                  <c:v>29.596062005741381</c:v>
                </c:pt>
                <c:pt idx="1">
                  <c:v>29.596062005741381</c:v>
                </c:pt>
                <c:pt idx="2">
                  <c:v>31.559938986351803</c:v>
                </c:pt>
                <c:pt idx="3">
                  <c:v>30.610427390953728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5-45C6-BEF3-4236710B4AD8}"/>
            </c:ext>
          </c:extLst>
        </c:ser>
        <c:ser>
          <c:idx val="2"/>
          <c:order val="2"/>
          <c:tx>
            <c:strRef>
              <c:f>'graf23 - slide25'!$I$4</c:f>
              <c:strCache>
                <c:ptCount val="1"/>
                <c:pt idx="0">
                  <c:v>Pouco adequada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slide25'!$F$5:$F$8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slide25'!$I$5:$I$8</c:f>
              <c:numCache>
                <c:formatCode>_-* #,##0.0_-;\-* #,##0.0_-;_-* "-"??_-;_-@_-</c:formatCode>
                <c:ptCount val="4"/>
                <c:pt idx="0">
                  <c:v>4.1481567128184178</c:v>
                </c:pt>
                <c:pt idx="1">
                  <c:v>4.1481567128184178</c:v>
                </c:pt>
                <c:pt idx="2">
                  <c:v>12.20490815697392</c:v>
                </c:pt>
                <c:pt idx="3">
                  <c:v>7.886287923428811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5-45C6-BEF3-4236710B4AD8}"/>
            </c:ext>
          </c:extLst>
        </c:ser>
        <c:ser>
          <c:idx val="3"/>
          <c:order val="3"/>
          <c:tx>
            <c:strRef>
              <c:f>'graf23 - slide25'!$J$4</c:f>
              <c:strCache>
                <c:ptCount val="1"/>
                <c:pt idx="0">
                  <c:v>Não adequada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slide25'!$F$5:$F$8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slide25'!$J$5:$J$8</c:f>
              <c:numCache>
                <c:formatCode>_-* #,##0.0_-;\-* #,##0.0_-;_-* "-"??_-;_-@_-</c:formatCode>
                <c:ptCount val="4"/>
                <c:pt idx="0">
                  <c:v>3.0328224025431871</c:v>
                </c:pt>
                <c:pt idx="1">
                  <c:v>3.0328224025431871</c:v>
                </c:pt>
                <c:pt idx="2">
                  <c:v>6.690771569721325</c:v>
                </c:pt>
                <c:pt idx="3">
                  <c:v>6.2834829828093879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F5-45C6-BEF3-4236710B4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2456943"/>
        <c:axId val="1202456463"/>
      </c:barChart>
      <c:catAx>
        <c:axId val="120245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463"/>
        <c:crosses val="autoZero"/>
        <c:auto val="1"/>
        <c:lblAlgn val="ctr"/>
        <c:lblOffset val="100"/>
        <c:noMultiLvlLbl val="0"/>
      </c:catAx>
      <c:valAx>
        <c:axId val="120245646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Financiamento exclusivo para a compra de máquinas e equipamentos </a:t>
            </a:r>
            <a:r>
              <a:rPr lang="pt-BR" dirty="0"/>
              <a:t>utilizados para inovar,  </a:t>
            </a:r>
            <a:r>
              <a:rPr lang="pt-BR" baseline="0" dirty="0"/>
              <a:t>segundo atributos - 2023(%)</a:t>
            </a:r>
            <a:r>
              <a:rPr lang="pt-BR" sz="1400" b="0" i="0" u="none" strike="noStrike" baseline="0" dirty="0">
                <a:effectLst/>
              </a:rPr>
              <a:t>          </a:t>
            </a:r>
            <a:endParaRPr lang="pt-BR" dirty="0"/>
          </a:p>
        </c:rich>
      </c:tx>
      <c:layout>
        <c:manualLayout>
          <c:xMode val="edge"/>
          <c:yMode val="edge"/>
          <c:x val="0.17721567952858611"/>
          <c:y val="1.0868723365744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559087864466554"/>
          <c:y val="0.13353168040304991"/>
          <c:w val="0.63795965485781359"/>
          <c:h val="0.742079845749708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'graf23 - slide25'!$G$42</c:f>
              <c:strCache>
                <c:ptCount val="1"/>
                <c:pt idx="0">
                  <c:v>Muito adequado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slide25'!$F$43:$F$46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slide25'!$G$43:$G$46</c:f>
              <c:numCache>
                <c:formatCode>_-* #,##0.0_-;\-* #,##0.0_-;_-* "-"??_-;_-@_-</c:formatCode>
                <c:ptCount val="4"/>
                <c:pt idx="0">
                  <c:v>51.780383735827016</c:v>
                </c:pt>
                <c:pt idx="1">
                  <c:v>55.337190686760486</c:v>
                </c:pt>
                <c:pt idx="2">
                  <c:v>35.170501237433847</c:v>
                </c:pt>
                <c:pt idx="3">
                  <c:v>33.924606857803994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A-4C1F-AF6A-0F332181F893}"/>
            </c:ext>
          </c:extLst>
        </c:ser>
        <c:ser>
          <c:idx val="1"/>
          <c:order val="1"/>
          <c:tx>
            <c:strRef>
              <c:f>'graf23 - slide25'!$H$42</c:f>
              <c:strCache>
                <c:ptCount val="1"/>
                <c:pt idx="0">
                  <c:v>Parcialmente adequado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slide25'!$F$43:$F$46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slide25'!$H$43:$H$46</c:f>
              <c:numCache>
                <c:formatCode>_-* #,##0.0_-;\-* #,##0.0_-;_-* "-"??_-;_-@_-</c:formatCode>
                <c:ptCount val="4"/>
                <c:pt idx="0">
                  <c:v>31.143227186402079</c:v>
                </c:pt>
                <c:pt idx="1">
                  <c:v>30.358620664992902</c:v>
                </c:pt>
                <c:pt idx="2">
                  <c:v>31.970238764279774</c:v>
                </c:pt>
                <c:pt idx="3">
                  <c:v>40.418221974988221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9A-4C1F-AF6A-0F332181F893}"/>
            </c:ext>
          </c:extLst>
        </c:ser>
        <c:ser>
          <c:idx val="2"/>
          <c:order val="2"/>
          <c:tx>
            <c:strRef>
              <c:f>'graf23 - slide25'!$I$42</c:f>
              <c:strCache>
                <c:ptCount val="1"/>
                <c:pt idx="0">
                  <c:v>Pouco adequado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slide25'!$F$43:$F$46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slide25'!$I$43:$I$46</c:f>
              <c:numCache>
                <c:formatCode>_-* #,##0.0_-;\-* #,##0.0_-;_-* "-"??_-;_-@_-</c:formatCode>
                <c:ptCount val="4"/>
                <c:pt idx="0">
                  <c:v>12.748749514938979</c:v>
                </c:pt>
                <c:pt idx="1">
                  <c:v>6.1014368249734652</c:v>
                </c:pt>
                <c:pt idx="2">
                  <c:v>21.139186486344883</c:v>
                </c:pt>
                <c:pt idx="3">
                  <c:v>17.072014270240512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9A-4C1F-AF6A-0F332181F893}"/>
            </c:ext>
          </c:extLst>
        </c:ser>
        <c:ser>
          <c:idx val="3"/>
          <c:order val="3"/>
          <c:tx>
            <c:strRef>
              <c:f>'graf23 - slide25'!$J$42</c:f>
              <c:strCache>
                <c:ptCount val="1"/>
                <c:pt idx="0">
                  <c:v>Não adequado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slide25'!$F$43:$F$46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slide25'!$J$43:$J$46</c:f>
              <c:numCache>
                <c:formatCode>_-* #,##0.0_-;\-* #,##0.0_-;_-* "-"??_-;_-@_-</c:formatCode>
                <c:ptCount val="4"/>
                <c:pt idx="0">
                  <c:v>4.3276395628320623</c:v>
                </c:pt>
                <c:pt idx="1">
                  <c:v>8.2027518232731946</c:v>
                </c:pt>
                <c:pt idx="2">
                  <c:v>11.720073511941646</c:v>
                </c:pt>
                <c:pt idx="3">
                  <c:v>8.5851568969672254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9A-4C1F-AF6A-0F332181F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2456943"/>
        <c:axId val="1202456463"/>
      </c:barChart>
      <c:catAx>
        <c:axId val="120245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463"/>
        <c:crosses val="autoZero"/>
        <c:auto val="1"/>
        <c:lblAlgn val="ctr"/>
        <c:lblOffset val="100"/>
        <c:noMultiLvlLbl val="0"/>
      </c:catAx>
      <c:valAx>
        <c:axId val="120245646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Adequabilidade</a:t>
            </a:r>
            <a:r>
              <a:rPr lang="pt-BR" baseline="0" dirty="0"/>
              <a:t> </a:t>
            </a:r>
            <a:r>
              <a:rPr lang="pt-BR" b="1" baseline="0" dirty="0"/>
              <a:t>Financiamento a projetos de P, D &amp;I, com ou sem parceria com universidades ou institutos de pesquisa,</a:t>
            </a:r>
            <a:r>
              <a:rPr lang="pt-BR" baseline="0" dirty="0"/>
              <a:t>  segundo atributos - 2023(%)</a:t>
            </a:r>
            <a:r>
              <a:rPr lang="pt-BR" sz="1400" b="0" i="0" u="none" strike="noStrike" baseline="0" dirty="0">
                <a:effectLst/>
              </a:rPr>
              <a:t>          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66808119925259"/>
          <c:y val="0.15407339671069695"/>
          <c:w val="0.63795965485781359"/>
          <c:h val="0.661760286897341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'graf23 - slide25'!$G$33</c:f>
              <c:strCache>
                <c:ptCount val="1"/>
                <c:pt idx="0">
                  <c:v>Muito adequado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slide25'!$F$34:$F$37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slide25'!$G$34:$G$37</c:f>
              <c:numCache>
                <c:formatCode>_-* #,##0.0_-;\-* #,##0.0_-;_-* "-"??_-;_-@_-</c:formatCode>
                <c:ptCount val="4"/>
                <c:pt idx="0">
                  <c:v>37.497124075019393</c:v>
                </c:pt>
                <c:pt idx="1">
                  <c:v>38.03112339817136</c:v>
                </c:pt>
                <c:pt idx="2">
                  <c:v>30.885968217952925</c:v>
                </c:pt>
                <c:pt idx="3">
                  <c:v>32.92594064461241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6-4FAE-A497-007912E30504}"/>
            </c:ext>
          </c:extLst>
        </c:ser>
        <c:ser>
          <c:idx val="1"/>
          <c:order val="1"/>
          <c:tx>
            <c:strRef>
              <c:f>'graf23 - slide25'!$H$33</c:f>
              <c:strCache>
                <c:ptCount val="1"/>
                <c:pt idx="0">
                  <c:v>Parcialmente adequado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slide25'!$F$34:$F$37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slide25'!$H$34:$H$37</c:f>
              <c:numCache>
                <c:formatCode>_-* #,##0.0_-;\-* #,##0.0_-;_-* "-"??_-;_-@_-</c:formatCode>
                <c:ptCount val="4"/>
                <c:pt idx="0">
                  <c:v>39.237502725020661</c:v>
                </c:pt>
                <c:pt idx="1">
                  <c:v>39.159392256472707</c:v>
                </c:pt>
                <c:pt idx="2">
                  <c:v>34.801930652787952</c:v>
                </c:pt>
                <c:pt idx="3">
                  <c:v>37.70613193475338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E6-4FAE-A497-007912E30504}"/>
            </c:ext>
          </c:extLst>
        </c:ser>
        <c:ser>
          <c:idx val="2"/>
          <c:order val="2"/>
          <c:tx>
            <c:strRef>
              <c:f>'graf23 - slide25'!$I$33</c:f>
              <c:strCache>
                <c:ptCount val="1"/>
                <c:pt idx="0">
                  <c:v>Pouco adequado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slide25'!$F$34:$F$37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slide25'!$I$34:$I$37</c:f>
              <c:numCache>
                <c:formatCode>_-* #,##0.0_-;\-* #,##0.0_-;_-* "-"??_-;_-@_-</c:formatCode>
                <c:ptCount val="4"/>
                <c:pt idx="0">
                  <c:v>13.967480234891342</c:v>
                </c:pt>
                <c:pt idx="1">
                  <c:v>13.360701875365761</c:v>
                </c:pt>
                <c:pt idx="2">
                  <c:v>15.899889388734181</c:v>
                </c:pt>
                <c:pt idx="3">
                  <c:v>16.539967831001167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E6-4FAE-A497-007912E30504}"/>
            </c:ext>
          </c:extLst>
        </c:ser>
        <c:ser>
          <c:idx val="3"/>
          <c:order val="3"/>
          <c:tx>
            <c:strRef>
              <c:f>'graf23 - slide25'!$J$33</c:f>
              <c:strCache>
                <c:ptCount val="1"/>
                <c:pt idx="0">
                  <c:v>Não adequado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slide25'!$F$34:$F$37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slide25'!$J$34:$J$37</c:f>
              <c:numCache>
                <c:formatCode>_-* #,##0.0_-;\-* #,##0.0_-;_-* "-"??_-;_-@_-</c:formatCode>
                <c:ptCount val="4"/>
                <c:pt idx="0">
                  <c:v>9.2978929650687245</c:v>
                </c:pt>
                <c:pt idx="1">
                  <c:v>9.4487824699902312</c:v>
                </c:pt>
                <c:pt idx="2">
                  <c:v>18.412211740525038</c:v>
                </c:pt>
                <c:pt idx="3">
                  <c:v>12.827959589633151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E6-4FAE-A497-007912E30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2456943"/>
        <c:axId val="1202456463"/>
      </c:barChart>
      <c:catAx>
        <c:axId val="120245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463"/>
        <c:crosses val="autoZero"/>
        <c:auto val="1"/>
        <c:lblAlgn val="ctr"/>
        <c:lblOffset val="100"/>
        <c:noMultiLvlLbl val="0"/>
      </c:catAx>
      <c:valAx>
        <c:axId val="120245646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'tab2.1'!$B$17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'tab2.1'!$A$18:$A$21</c:f>
              <c:strCache>
                <c:ptCount val="4"/>
                <c:pt idx="0">
                  <c:v>Total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'tab2.1'!$B$18:$B$21</c:f>
              <c:numCache>
                <c:formatCode>0.0</c:formatCode>
                <c:ptCount val="4"/>
                <c:pt idx="0">
                  <c:v>50.49</c:v>
                </c:pt>
                <c:pt idx="1">
                  <c:v>44.82</c:v>
                </c:pt>
                <c:pt idx="2">
                  <c:v>50.52</c:v>
                </c:pt>
                <c:pt idx="3">
                  <c:v>67.42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3-4921-89EF-1DA83DD7C39C}"/>
            </c:ext>
          </c:extLst>
        </c:ser>
        <c:ser>
          <c:idx val="1"/>
          <c:order val="1"/>
          <c:tx>
            <c:strRef>
              <c:f>'tab2.1'!$C$17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'tab2.1'!$A$18:$A$21</c:f>
              <c:strCache>
                <c:ptCount val="4"/>
                <c:pt idx="0">
                  <c:v>Total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'tab2.1'!$C$18:$C$21</c:f>
              <c:numCache>
                <c:formatCode>0.0</c:formatCode>
                <c:ptCount val="4"/>
                <c:pt idx="0">
                  <c:v>47.27866475593423</c:v>
                </c:pt>
                <c:pt idx="1">
                  <c:v>42.057783969686234</c:v>
                </c:pt>
                <c:pt idx="2">
                  <c:v>51.926383021270674</c:v>
                </c:pt>
                <c:pt idx="3">
                  <c:v>57.686713934233957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3-4921-89EF-1DA83DD7C39C}"/>
            </c:ext>
          </c:extLst>
        </c:ser>
        <c:ser>
          <c:idx val="2"/>
          <c:order val="2"/>
          <c:tx>
            <c:strRef>
              <c:f>'tab2.1'!$D$17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'tab2.1'!$A$18:$A$21</c:f>
              <c:strCache>
                <c:ptCount val="4"/>
                <c:pt idx="0">
                  <c:v>Total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'tab2.1'!$D$18:$D$21</c:f>
              <c:numCache>
                <c:formatCode>0.0</c:formatCode>
                <c:ptCount val="4"/>
                <c:pt idx="0">
                  <c:v>48.014890241744688</c:v>
                </c:pt>
                <c:pt idx="1">
                  <c:v>41.995752710505982</c:v>
                </c:pt>
                <c:pt idx="2">
                  <c:v>56.550818724362763</c:v>
                </c:pt>
                <c:pt idx="3">
                  <c:v>56.572780244498396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3-4921-89EF-1DA83DD7C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9892096"/>
        <c:axId val="692206176"/>
      </c:barChart>
      <c:catAx>
        <c:axId val="68989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2206176"/>
        <c:crosses val="autoZero"/>
        <c:auto val="1"/>
        <c:lblAlgn val="ctr"/>
        <c:lblOffset val="100"/>
        <c:noMultiLvlLbl val="0"/>
      </c:catAx>
      <c:valAx>
        <c:axId val="69220617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989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Adequabilidade</a:t>
            </a:r>
            <a:r>
              <a:rPr lang="pt-BR" baseline="0" dirty="0"/>
              <a:t> do </a:t>
            </a:r>
            <a:r>
              <a:rPr lang="pt-BR" b="1" dirty="0"/>
              <a:t>Incentivo fiscal da Lei da Informática, </a:t>
            </a:r>
            <a:r>
              <a:rPr lang="pt-BR" baseline="0" dirty="0"/>
              <a:t>segundo atributos - 2023(%)</a:t>
            </a:r>
            <a:r>
              <a:rPr lang="pt-BR" sz="1400" b="0" i="0" u="none" strike="noStrike" baseline="0" dirty="0">
                <a:effectLst/>
              </a:rPr>
              <a:t>          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6718545122608156"/>
          <c:y val="0.15341129309228488"/>
          <c:w val="0.68745496486393332"/>
          <c:h val="0.662422232606847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'graf23 - slide25'!$G$13</c:f>
              <c:strCache>
                <c:ptCount val="1"/>
                <c:pt idx="0">
                  <c:v>Muito adequada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slide25'!$F$14:$F$17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slide25'!$G$14:$G$17</c:f>
              <c:numCache>
                <c:formatCode>_-* #,##0.0_-;\-* #,##0.0_-;_-* "-"??_-;_-@_-</c:formatCode>
                <c:ptCount val="4"/>
                <c:pt idx="0">
                  <c:v>57.876171200771509</c:v>
                </c:pt>
                <c:pt idx="1">
                  <c:v>53.822661038170679</c:v>
                </c:pt>
                <c:pt idx="2">
                  <c:v>44.128188641599273</c:v>
                </c:pt>
                <c:pt idx="3">
                  <c:v>50.269139093199023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E-4463-969E-7686A916A3F9}"/>
            </c:ext>
          </c:extLst>
        </c:ser>
        <c:ser>
          <c:idx val="1"/>
          <c:order val="1"/>
          <c:tx>
            <c:strRef>
              <c:f>'graf23 - slide25'!$H$13</c:f>
              <c:strCache>
                <c:ptCount val="1"/>
                <c:pt idx="0">
                  <c:v>Parcialmente adequada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slide25'!$F$14:$F$17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slide25'!$H$14:$H$17</c:f>
              <c:numCache>
                <c:formatCode>_-* #,##0.0_-;\-* #,##0.0_-;_-* "-"??_-;_-@_-</c:formatCode>
                <c:ptCount val="4"/>
                <c:pt idx="0">
                  <c:v>24.156215471855067</c:v>
                </c:pt>
                <c:pt idx="1">
                  <c:v>25.222858268377934</c:v>
                </c:pt>
                <c:pt idx="2">
                  <c:v>34.079365765702882</c:v>
                </c:pt>
                <c:pt idx="3">
                  <c:v>32.939537864923544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4E-4463-969E-7686A916A3F9}"/>
            </c:ext>
          </c:extLst>
        </c:ser>
        <c:ser>
          <c:idx val="2"/>
          <c:order val="2"/>
          <c:tx>
            <c:strRef>
              <c:f>'graf23 - slide25'!$I$13</c:f>
              <c:strCache>
                <c:ptCount val="1"/>
                <c:pt idx="0">
                  <c:v>Pouco adequada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slide25'!$F$14:$F$17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slide25'!$I$14:$I$17</c:f>
              <c:numCache>
                <c:formatCode>_-* #,##0.0_-;\-* #,##0.0_-;_-* "-"??_-;_-@_-</c:formatCode>
                <c:ptCount val="4"/>
                <c:pt idx="0">
                  <c:v>7.5534161646073352</c:v>
                </c:pt>
                <c:pt idx="1">
                  <c:v>10.540283530685258</c:v>
                </c:pt>
                <c:pt idx="2">
                  <c:v>10.809260318726164</c:v>
                </c:pt>
                <c:pt idx="3">
                  <c:v>4.5922683161373579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4E-4463-969E-7686A916A3F9}"/>
            </c:ext>
          </c:extLst>
        </c:ser>
        <c:ser>
          <c:idx val="3"/>
          <c:order val="3"/>
          <c:tx>
            <c:strRef>
              <c:f>'graf23 - slide25'!$J$13</c:f>
              <c:strCache>
                <c:ptCount val="1"/>
                <c:pt idx="0">
                  <c:v>Não adequada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slide25'!$F$14:$F$17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slide25'!$J$14:$J$17</c:f>
              <c:numCache>
                <c:formatCode>_-* #,##0.0_-;\-* #,##0.0_-;_-* "-"??_-;_-@_-</c:formatCode>
                <c:ptCount val="4"/>
                <c:pt idx="0">
                  <c:v>10.414197162766117</c:v>
                </c:pt>
                <c:pt idx="1">
                  <c:v>10.414197162766117</c:v>
                </c:pt>
                <c:pt idx="2">
                  <c:v>10.983185273971582</c:v>
                </c:pt>
                <c:pt idx="3">
                  <c:v>12.199054725740039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4E-4463-969E-7686A916A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2456943"/>
        <c:axId val="1202456463"/>
      </c:barChart>
      <c:catAx>
        <c:axId val="120245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463"/>
        <c:crosses val="autoZero"/>
        <c:auto val="1"/>
        <c:lblAlgn val="ctr"/>
        <c:lblOffset val="100"/>
        <c:noMultiLvlLbl val="0"/>
      </c:catAx>
      <c:valAx>
        <c:axId val="120245646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Adequabilidade</a:t>
            </a:r>
            <a:r>
              <a:rPr lang="pt-BR" baseline="0" dirty="0"/>
              <a:t> do </a:t>
            </a:r>
            <a:r>
              <a:rPr lang="pt-BR" b="1" dirty="0"/>
              <a:t>Apoio não reembolsável (Subvenção Econômica) à P&amp;D e inserção de pesquisadores, </a:t>
            </a:r>
            <a:r>
              <a:rPr lang="pt-BR" baseline="0" dirty="0"/>
              <a:t>segundo atributos - 2023(%)</a:t>
            </a:r>
            <a:r>
              <a:rPr lang="pt-BR" sz="1400" b="0" i="0" u="none" strike="noStrike" baseline="0" dirty="0">
                <a:effectLst/>
              </a:rPr>
              <a:t>          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66808119925259"/>
          <c:y val="0.16219636852928065"/>
          <c:w val="0.63795965485781359"/>
          <c:h val="0.65363714957497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'graf23 - slide25'!$G$23</c:f>
              <c:strCache>
                <c:ptCount val="1"/>
                <c:pt idx="0">
                  <c:v>Muito adequado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slide25'!$F$24:$F$27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slide25'!$G$24:$G$27</c:f>
              <c:numCache>
                <c:formatCode>_-* #,##0.0_-;\-* #,##0.0_-;_-* "-"??_-;_-@_-</c:formatCode>
                <c:ptCount val="4"/>
                <c:pt idx="0">
                  <c:v>39.714854791198192</c:v>
                </c:pt>
                <c:pt idx="1">
                  <c:v>45.061817853227026</c:v>
                </c:pt>
                <c:pt idx="2">
                  <c:v>32.124356930886087</c:v>
                </c:pt>
                <c:pt idx="3">
                  <c:v>36.781213710824822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6-412A-885B-A9F19F8584DC}"/>
            </c:ext>
          </c:extLst>
        </c:ser>
        <c:ser>
          <c:idx val="1"/>
          <c:order val="1"/>
          <c:tx>
            <c:strRef>
              <c:f>'graf23 - slide25'!$H$23</c:f>
              <c:strCache>
                <c:ptCount val="1"/>
                <c:pt idx="0">
                  <c:v>Parcialmente adequado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slide25'!$F$24:$F$27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slide25'!$H$24:$H$27</c:f>
              <c:numCache>
                <c:formatCode>_-* #,##0.0_-;\-* #,##0.0_-;_-* "-"??_-;_-@_-</c:formatCode>
                <c:ptCount val="4"/>
                <c:pt idx="0">
                  <c:v>44.160343825424498</c:v>
                </c:pt>
                <c:pt idx="1">
                  <c:v>40.547560564037184</c:v>
                </c:pt>
                <c:pt idx="2">
                  <c:v>31.695687776314358</c:v>
                </c:pt>
                <c:pt idx="3">
                  <c:v>40.313953938189968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B6-412A-885B-A9F19F8584DC}"/>
            </c:ext>
          </c:extLst>
        </c:ser>
        <c:ser>
          <c:idx val="2"/>
          <c:order val="2"/>
          <c:tx>
            <c:strRef>
              <c:f>'graf23 - slide25'!$I$23</c:f>
              <c:strCache>
                <c:ptCount val="1"/>
                <c:pt idx="0">
                  <c:v>Pouco adequado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slide25'!$F$24:$F$27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slide25'!$I$24:$I$27</c:f>
              <c:numCache>
                <c:formatCode>_-* #,##0.0_-;\-* #,##0.0_-;_-* "-"??_-;_-@_-</c:formatCode>
                <c:ptCount val="4"/>
                <c:pt idx="0">
                  <c:v>11.614541822042886</c:v>
                </c:pt>
                <c:pt idx="1">
                  <c:v>8.7507687984129188</c:v>
                </c:pt>
                <c:pt idx="2">
                  <c:v>28.720586055821517</c:v>
                </c:pt>
                <c:pt idx="3">
                  <c:v>11.614541822042886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B6-412A-885B-A9F19F8584DC}"/>
            </c:ext>
          </c:extLst>
        </c:ser>
        <c:ser>
          <c:idx val="3"/>
          <c:order val="3"/>
          <c:tx>
            <c:strRef>
              <c:f>'graf23 - slide25'!$J$23</c:f>
              <c:strCache>
                <c:ptCount val="1"/>
                <c:pt idx="0">
                  <c:v>Não adequado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slide25'!$F$24:$F$27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slide25'!$J$24:$J$27</c:f>
              <c:numCache>
                <c:formatCode>_-* #,##0.0_-;\-* #,##0.0_-;_-* "-"??_-;_-@_-</c:formatCode>
                <c:ptCount val="4"/>
                <c:pt idx="0">
                  <c:v>4.5102595613345917</c:v>
                </c:pt>
                <c:pt idx="1">
                  <c:v>5.6398527843230957</c:v>
                </c:pt>
                <c:pt idx="2">
                  <c:v>7.4593692369782678</c:v>
                </c:pt>
                <c:pt idx="3">
                  <c:v>11.290290528942503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B6-412A-885B-A9F19F858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2456943"/>
        <c:axId val="1202456463"/>
      </c:barChart>
      <c:catAx>
        <c:axId val="120245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463"/>
        <c:crosses val="autoZero"/>
        <c:auto val="1"/>
        <c:lblAlgn val="ctr"/>
        <c:lblOffset val="100"/>
        <c:noMultiLvlLbl val="0"/>
      </c:catAx>
      <c:valAx>
        <c:axId val="120245646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Compras públicas, </a:t>
            </a:r>
            <a:r>
              <a:rPr lang="pt-BR" dirty="0"/>
              <a:t> </a:t>
            </a:r>
            <a:r>
              <a:rPr lang="pt-BR" baseline="0" dirty="0"/>
              <a:t>segundo atributos – 2023 (%)</a:t>
            </a:r>
            <a:r>
              <a:rPr lang="pt-BR" sz="1400" b="0" i="0" u="none" strike="noStrike" baseline="0" dirty="0">
                <a:effectLst/>
              </a:rPr>
              <a:t>          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030592071138943"/>
          <c:y val="0.10907705283012571"/>
          <c:w val="0.71433458336319344"/>
          <c:h val="0.766534473322632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'graf23 - slide25'!$G$49</c:f>
              <c:strCache>
                <c:ptCount val="1"/>
                <c:pt idx="0">
                  <c:v>Muito adequado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slide25'!$F$50:$F$53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slide25'!$G$50:$G$53</c:f>
              <c:numCache>
                <c:formatCode>_-* #,##0.0_-;\-* #,##0.0_-;_-* "-"??_-;_-@_-</c:formatCode>
                <c:ptCount val="4"/>
                <c:pt idx="0">
                  <c:v>49.083177577858535</c:v>
                </c:pt>
                <c:pt idx="1">
                  <c:v>49.083177577858535</c:v>
                </c:pt>
                <c:pt idx="2">
                  <c:v>49.083177577858535</c:v>
                </c:pt>
                <c:pt idx="3">
                  <c:v>35.527606104562814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3-4917-BA9F-7FE8F59008C5}"/>
            </c:ext>
          </c:extLst>
        </c:ser>
        <c:ser>
          <c:idx val="1"/>
          <c:order val="1"/>
          <c:tx>
            <c:strRef>
              <c:f>'graf23 - slide25'!$H$49</c:f>
              <c:strCache>
                <c:ptCount val="1"/>
                <c:pt idx="0">
                  <c:v>Parcialmente adequado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slide25'!$F$50:$F$53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slide25'!$H$50:$H$53</c:f>
              <c:numCache>
                <c:formatCode>_-* #,##0.0_-;\-* #,##0.0_-;_-* "-"??_-;_-@_-</c:formatCode>
                <c:ptCount val="4"/>
                <c:pt idx="0">
                  <c:v>24.68541215748894</c:v>
                </c:pt>
                <c:pt idx="1">
                  <c:v>25.741952183361022</c:v>
                </c:pt>
                <c:pt idx="2">
                  <c:v>23.628872131616852</c:v>
                </c:pt>
                <c:pt idx="3">
                  <c:v>24.68541215748894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03-4917-BA9F-7FE8F59008C5}"/>
            </c:ext>
          </c:extLst>
        </c:ser>
        <c:ser>
          <c:idx val="2"/>
          <c:order val="2"/>
          <c:tx>
            <c:strRef>
              <c:f>'graf23 - slide25'!$I$49</c:f>
              <c:strCache>
                <c:ptCount val="1"/>
                <c:pt idx="0">
                  <c:v>Pouco adequado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slide25'!$F$50:$F$53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slide25'!$I$50:$I$53</c:f>
              <c:numCache>
                <c:formatCode>_-* #,##0.0_-;\-* #,##0.0_-;_-* "-"??_-;_-@_-</c:formatCode>
                <c:ptCount val="4"/>
                <c:pt idx="0">
                  <c:v>9.4946439199167134</c:v>
                </c:pt>
                <c:pt idx="1">
                  <c:v>8.4381038940446267</c:v>
                </c:pt>
                <c:pt idx="2">
                  <c:v>10.551183945788798</c:v>
                </c:pt>
                <c:pt idx="3">
                  <c:v>9.4946439199167134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03-4917-BA9F-7FE8F59008C5}"/>
            </c:ext>
          </c:extLst>
        </c:ser>
        <c:ser>
          <c:idx val="3"/>
          <c:order val="3"/>
          <c:tx>
            <c:strRef>
              <c:f>'graf23 - slide25'!$J$49</c:f>
              <c:strCache>
                <c:ptCount val="1"/>
                <c:pt idx="0">
                  <c:v>Não adequado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'graf23 - slide25'!$F$50:$F$53</c:f>
              <c:strCache>
                <c:ptCount val="4"/>
                <c:pt idx="0">
                  <c:v>Disponibilidade de informações</c:v>
                </c:pt>
                <c:pt idx="1">
                  <c:v>Procedimentos administrativos</c:v>
                </c:pt>
                <c:pt idx="2">
                  <c:v>Prazo de consecução</c:v>
                </c:pt>
                <c:pt idx="3">
                  <c:v>Condições e contrapartidas</c:v>
                </c:pt>
              </c:strCache>
            </c:strRef>
          </c:cat>
          <c:val>
            <c:numRef>
              <c:f>'graf23 - slide25'!$J$50:$J$53</c:f>
              <c:numCache>
                <c:formatCode>_-* #,##0.0_-;\-* #,##0.0_-;_-* "-"??_-;_-@_-</c:formatCode>
                <c:ptCount val="4"/>
                <c:pt idx="0">
                  <c:v>16.736766344735766</c:v>
                </c:pt>
                <c:pt idx="1">
                  <c:v>16.736766344735766</c:v>
                </c:pt>
                <c:pt idx="2">
                  <c:v>16.736766344735766</c:v>
                </c:pt>
                <c:pt idx="3">
                  <c:v>30.292337818031484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03-4917-BA9F-7FE8F5900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2456943"/>
        <c:axId val="1202456463"/>
      </c:barChart>
      <c:catAx>
        <c:axId val="120245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463"/>
        <c:crosses val="autoZero"/>
        <c:auto val="1"/>
        <c:lblAlgn val="ctr"/>
        <c:lblOffset val="100"/>
        <c:noMultiLvlLbl val="0"/>
      </c:catAx>
      <c:valAx>
        <c:axId val="120245646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45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Tiveram interesse em utilizar - 2022/2023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'tab2.13'!$B$24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'tab2.13'!$A$25:$A$31</c:f>
              <c:strCache>
                <c:ptCount val="7"/>
                <c:pt idx="0">
                  <c:v>Compras públicas</c:v>
                </c:pt>
                <c:pt idx="1">
                  <c:v>Outros programas de apoio</c:v>
                </c:pt>
                <c:pt idx="2">
                  <c:v>Incentivo fiscal da Lei da Informática</c:v>
                </c:pt>
                <c:pt idx="3">
                  <c:v>Apoio não reembolsável (Subvenção Econômica) à P&amp;D e inserção de pesquisadores</c:v>
                </c:pt>
                <c:pt idx="4">
                  <c:v>Financiamento a projetos de P, D &amp;I, com ou sem parceria com universidades ou institutos de pesquisa</c:v>
                </c:pt>
                <c:pt idx="5">
                  <c:v>Financiamento exclusivo para a compra de máquinas e equipamentos utilizados para inovar</c:v>
                </c:pt>
                <c:pt idx="6">
                  <c:v> Incentivo fiscal à P&amp;D e inovação tecnológica</c:v>
                </c:pt>
              </c:strCache>
            </c:strRef>
          </c:cat>
          <c:val>
            <c:numRef>
              <c:f>'tab2.13'!$B$25:$B$31</c:f>
              <c:numCache>
                <c:formatCode>_-* #,##0.0_-;\-* #,##0.0_-;_-* "-"??_-;_-@_-</c:formatCode>
                <c:ptCount val="7"/>
                <c:pt idx="0">
                  <c:v>12.452041622539198</c:v>
                </c:pt>
                <c:pt idx="1">
                  <c:v>19.133107731797974</c:v>
                </c:pt>
                <c:pt idx="2">
                  <c:v>21.519122086601609</c:v>
                </c:pt>
                <c:pt idx="3">
                  <c:v>21.482488257908507</c:v>
                </c:pt>
                <c:pt idx="4">
                  <c:v>24.571737844212365</c:v>
                </c:pt>
                <c:pt idx="5">
                  <c:v>30.952829406167893</c:v>
                </c:pt>
                <c:pt idx="6">
                  <c:v>31.168968254448799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C-4C90-B3CC-997227D8B936}"/>
            </c:ext>
          </c:extLst>
        </c:ser>
        <c:ser>
          <c:idx val="1"/>
          <c:order val="1"/>
          <c:tx>
            <c:strRef>
              <c:f>'tab2.13'!$C$24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'tab2.13'!$A$25:$A$31</c:f>
              <c:strCache>
                <c:ptCount val="7"/>
                <c:pt idx="0">
                  <c:v>Compras públicas</c:v>
                </c:pt>
                <c:pt idx="1">
                  <c:v>Outros programas de apoio</c:v>
                </c:pt>
                <c:pt idx="2">
                  <c:v>Incentivo fiscal da Lei da Informática</c:v>
                </c:pt>
                <c:pt idx="3">
                  <c:v>Apoio não reembolsável (Subvenção Econômica) à P&amp;D e inserção de pesquisadores</c:v>
                </c:pt>
                <c:pt idx="4">
                  <c:v>Financiamento a projetos de P, D &amp;I, com ou sem parceria com universidades ou institutos de pesquisa</c:v>
                </c:pt>
                <c:pt idx="5">
                  <c:v>Financiamento exclusivo para a compra de máquinas e equipamentos utilizados para inovar</c:v>
                </c:pt>
                <c:pt idx="6">
                  <c:v> Incentivo fiscal à P&amp;D e inovação tecnológica</c:v>
                </c:pt>
              </c:strCache>
            </c:strRef>
          </c:cat>
          <c:val>
            <c:numRef>
              <c:f>'tab2.13'!$C$25:$C$31</c:f>
              <c:numCache>
                <c:formatCode>0.0</c:formatCode>
                <c:ptCount val="7"/>
                <c:pt idx="0">
                  <c:v>10.418087846222146</c:v>
                </c:pt>
                <c:pt idx="1">
                  <c:v>17.949701375121162</c:v>
                </c:pt>
                <c:pt idx="2">
                  <c:v>18.050499142435712</c:v>
                </c:pt>
                <c:pt idx="3">
                  <c:v>20.264634988925401</c:v>
                </c:pt>
                <c:pt idx="4">
                  <c:v>22.461121313153274</c:v>
                </c:pt>
                <c:pt idx="5">
                  <c:v>25.802031936508392</c:v>
                </c:pt>
                <c:pt idx="6">
                  <c:v>29.680984091417749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7C-4C90-B3CC-997227D8B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44999199"/>
        <c:axId val="190741375"/>
      </c:barChart>
      <c:catAx>
        <c:axId val="1844999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741375"/>
        <c:crosses val="autoZero"/>
        <c:auto val="1"/>
        <c:lblAlgn val="ctr"/>
        <c:lblOffset val="100"/>
        <c:noMultiLvlLbl val="0"/>
      </c:catAx>
      <c:valAx>
        <c:axId val="190741375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499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u="sng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tiveram interesse em utilizar - 2022/2023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'graf24-slide26'!$G$3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'graf24-slide26'!$F$4:$F$10</c:f>
              <c:strCache>
                <c:ptCount val="7"/>
                <c:pt idx="0">
                  <c:v> Incentivo fiscal à P&amp;D e inovação tecnológica</c:v>
                </c:pt>
                <c:pt idx="1">
                  <c:v>Financiamento exclusivo para a compra de máquinas e equipamentos utilizados para inovar</c:v>
                </c:pt>
                <c:pt idx="2">
                  <c:v>Financiamento a projetos de P, D &amp;I, com ou sem parceria com universidades ou institutos de pesquisa</c:v>
                </c:pt>
                <c:pt idx="3">
                  <c:v>Apoio não reembolsável (Subvenção Econômica) à P&amp;D e inserção de pesquisadores</c:v>
                </c:pt>
                <c:pt idx="4">
                  <c:v>Incentivo fiscal da Lei da Informática</c:v>
                </c:pt>
                <c:pt idx="5">
                  <c:v>Outros programas de apoio</c:v>
                </c:pt>
                <c:pt idx="6">
                  <c:v>Compras públicas</c:v>
                </c:pt>
              </c:strCache>
            </c:strRef>
          </c:cat>
          <c:val>
            <c:numRef>
              <c:f>'graf24-slide26'!$G$4:$G$10</c:f>
              <c:numCache>
                <c:formatCode>_-* #,##0.0_-;\-* #,##0.0_-;_-* "-"??_-;_-@_-</c:formatCode>
                <c:ptCount val="7"/>
                <c:pt idx="0">
                  <c:v>68.831031745551201</c:v>
                </c:pt>
                <c:pt idx="1">
                  <c:v>69.047170593831936</c:v>
                </c:pt>
                <c:pt idx="2">
                  <c:v>75.428262155787635</c:v>
                </c:pt>
                <c:pt idx="3">
                  <c:v>78.517511742091486</c:v>
                </c:pt>
                <c:pt idx="4">
                  <c:v>78.480877913398388</c:v>
                </c:pt>
                <c:pt idx="5">
                  <c:v>80.866892268202022</c:v>
                </c:pt>
                <c:pt idx="6">
                  <c:v>87.547958377460844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0-44D1-8C01-892C006BDBA8}"/>
            </c:ext>
          </c:extLst>
        </c:ser>
        <c:ser>
          <c:idx val="1"/>
          <c:order val="1"/>
          <c:tx>
            <c:strRef>
              <c:f>'graf24-slide26'!$H$3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'graf24-slide26'!$F$4:$F$10</c:f>
              <c:strCache>
                <c:ptCount val="7"/>
                <c:pt idx="0">
                  <c:v> Incentivo fiscal à P&amp;D e inovação tecnológica</c:v>
                </c:pt>
                <c:pt idx="1">
                  <c:v>Financiamento exclusivo para a compra de máquinas e equipamentos utilizados para inovar</c:v>
                </c:pt>
                <c:pt idx="2">
                  <c:v>Financiamento a projetos de P, D &amp;I, com ou sem parceria com universidades ou institutos de pesquisa</c:v>
                </c:pt>
                <c:pt idx="3">
                  <c:v>Apoio não reembolsável (Subvenção Econômica) à P&amp;D e inserção de pesquisadores</c:v>
                </c:pt>
                <c:pt idx="4">
                  <c:v>Incentivo fiscal da Lei da Informática</c:v>
                </c:pt>
                <c:pt idx="5">
                  <c:v>Outros programas de apoio</c:v>
                </c:pt>
                <c:pt idx="6">
                  <c:v>Compras públicas</c:v>
                </c:pt>
              </c:strCache>
            </c:strRef>
          </c:cat>
          <c:val>
            <c:numRef>
              <c:f>'graf24-slide26'!$H$4:$H$10</c:f>
              <c:numCache>
                <c:formatCode>_-* #,##0.0_-;\-* #,##0.0_-;_-* "-"??_-;_-@_-</c:formatCode>
                <c:ptCount val="7"/>
                <c:pt idx="0">
                  <c:v>70.319015908582244</c:v>
                </c:pt>
                <c:pt idx="1">
                  <c:v>74.197968063491615</c:v>
                </c:pt>
                <c:pt idx="2">
                  <c:v>77.538878686846729</c:v>
                </c:pt>
                <c:pt idx="3">
                  <c:v>79.735365011074606</c:v>
                </c:pt>
                <c:pt idx="4">
                  <c:v>81.949500857564288</c:v>
                </c:pt>
                <c:pt idx="5">
                  <c:v>82.050298624878835</c:v>
                </c:pt>
                <c:pt idx="6">
                  <c:v>89.581912153777736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E0-44D1-8C01-892C006B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366703"/>
        <c:axId val="1202363823"/>
      </c:barChart>
      <c:catAx>
        <c:axId val="1202366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363823"/>
        <c:crosses val="autoZero"/>
        <c:auto val="1"/>
        <c:lblAlgn val="ctr"/>
        <c:lblOffset val="100"/>
        <c:noMultiLvlLbl val="0"/>
      </c:catAx>
      <c:valAx>
        <c:axId val="1202363823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36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'tab2.2'!$B$14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'tab2.2'!$A$15:$A$17</c:f>
              <c:strCache>
                <c:ptCount val="3"/>
                <c:pt idx="0">
                  <c:v>Novo para o mercado mundial</c:v>
                </c:pt>
                <c:pt idx="1">
                  <c:v>Novo para o mercado nacional</c:v>
                </c:pt>
                <c:pt idx="2">
                  <c:v>Novo para a empresa</c:v>
                </c:pt>
              </c:strCache>
            </c:strRef>
          </c:cat>
          <c:val>
            <c:numRef>
              <c:f>'tab2.2'!$B$15:$B$17</c:f>
              <c:numCache>
                <c:formatCode>0.0</c:formatCode>
                <c:ptCount val="3"/>
                <c:pt idx="0">
                  <c:v>5.4922907699266856</c:v>
                </c:pt>
                <c:pt idx="1">
                  <c:v>28.934460360919822</c:v>
                </c:pt>
                <c:pt idx="2">
                  <c:v>65.573248869153204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E-422C-9684-470DBDA19DB8}"/>
            </c:ext>
          </c:extLst>
        </c:ser>
        <c:ser>
          <c:idx val="1"/>
          <c:order val="1"/>
          <c:tx>
            <c:strRef>
              <c:f>'tab2.2'!$C$14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'tab2.2'!$A$15:$A$17</c:f>
              <c:strCache>
                <c:ptCount val="3"/>
                <c:pt idx="0">
                  <c:v>Novo para o mercado mundial</c:v>
                </c:pt>
                <c:pt idx="1">
                  <c:v>Novo para o mercado nacional</c:v>
                </c:pt>
                <c:pt idx="2">
                  <c:v>Novo para a empresa</c:v>
                </c:pt>
              </c:strCache>
            </c:strRef>
          </c:cat>
          <c:val>
            <c:numRef>
              <c:f>'tab2.2'!$C$15:$C$17</c:f>
              <c:numCache>
                <c:formatCode>0.0</c:formatCode>
                <c:ptCount val="3"/>
                <c:pt idx="0">
                  <c:v>5.5424471235983361</c:v>
                </c:pt>
                <c:pt idx="1">
                  <c:v>26.387092627799159</c:v>
                </c:pt>
                <c:pt idx="2">
                  <c:v>68.070460248602487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E-422C-9684-470DBDA19DB8}"/>
            </c:ext>
          </c:extLst>
        </c:ser>
        <c:ser>
          <c:idx val="2"/>
          <c:order val="2"/>
          <c:tx>
            <c:strRef>
              <c:f>'tab2.2'!$D$14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'tab2.2'!$A$15:$A$17</c:f>
              <c:strCache>
                <c:ptCount val="3"/>
                <c:pt idx="0">
                  <c:v>Novo para o mercado mundial</c:v>
                </c:pt>
                <c:pt idx="1">
                  <c:v>Novo para o mercado nacional</c:v>
                </c:pt>
                <c:pt idx="2">
                  <c:v>Novo para a empresa</c:v>
                </c:pt>
              </c:strCache>
            </c:strRef>
          </c:cat>
          <c:val>
            <c:numRef>
              <c:f>'tab2.2'!$D$15:$D$17</c:f>
              <c:numCache>
                <c:formatCode>0.0</c:formatCode>
                <c:ptCount val="3"/>
                <c:pt idx="0">
                  <c:v>4.4189842787936859</c:v>
                </c:pt>
                <c:pt idx="1">
                  <c:v>27.571102585192815</c:v>
                </c:pt>
                <c:pt idx="2">
                  <c:v>68.009913136013381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5E-422C-9684-470DBDA19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0644640"/>
        <c:axId val="825880704"/>
      </c:barChart>
      <c:catAx>
        <c:axId val="82064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5880704"/>
        <c:crosses val="autoZero"/>
        <c:auto val="1"/>
        <c:lblAlgn val="ctr"/>
        <c:lblOffset val="100"/>
        <c:noMultiLvlLbl val="0"/>
      </c:catAx>
      <c:valAx>
        <c:axId val="825880704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06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'tab2.2'!$A$22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'tab2.2'!$B$21:$E$21</c:f>
              <c:strCache>
                <c:ptCount val="4"/>
                <c:pt idx="0">
                  <c:v>Abaixo do esperado</c:v>
                </c:pt>
                <c:pt idx="1">
                  <c:v>Ainda é cedo para avaliar</c:v>
                </c:pt>
                <c:pt idx="2">
                  <c:v>Melhores do que o esperado</c:v>
                </c:pt>
                <c:pt idx="3">
                  <c:v>De acordo com o esperado</c:v>
                </c:pt>
              </c:strCache>
            </c:strRef>
          </c:cat>
          <c:val>
            <c:numRef>
              <c:f>'tab2.2'!$B$22:$E$22</c:f>
              <c:numCache>
                <c:formatCode>0.0</c:formatCode>
                <c:ptCount val="4"/>
                <c:pt idx="0">
                  <c:v>4.7304861182124229</c:v>
                </c:pt>
                <c:pt idx="1">
                  <c:v>14.116536232794294</c:v>
                </c:pt>
                <c:pt idx="2">
                  <c:v>16.188940287170741</c:v>
                </c:pt>
                <c:pt idx="3">
                  <c:v>64.966958188653422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1-4FE3-AB87-47CC2B1933EC}"/>
            </c:ext>
          </c:extLst>
        </c:ser>
        <c:ser>
          <c:idx val="1"/>
          <c:order val="1"/>
          <c:tx>
            <c:strRef>
              <c:f>'tab2.2'!$A$23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'tab2.2'!$B$21:$E$21</c:f>
              <c:strCache>
                <c:ptCount val="4"/>
                <c:pt idx="0">
                  <c:v>Abaixo do esperado</c:v>
                </c:pt>
                <c:pt idx="1">
                  <c:v>Ainda é cedo para avaliar</c:v>
                </c:pt>
                <c:pt idx="2">
                  <c:v>Melhores do que o esperado</c:v>
                </c:pt>
                <c:pt idx="3">
                  <c:v>De acordo com o esperado</c:v>
                </c:pt>
              </c:strCache>
            </c:strRef>
          </c:cat>
          <c:val>
            <c:numRef>
              <c:f>'tab2.2'!$B$23:$E$23</c:f>
              <c:numCache>
                <c:formatCode>0.0</c:formatCode>
                <c:ptCount val="4"/>
                <c:pt idx="0">
                  <c:v>6.7757870408503837</c:v>
                </c:pt>
                <c:pt idx="1">
                  <c:v>17.244939352621302</c:v>
                </c:pt>
                <c:pt idx="2">
                  <c:v>13.636080744623468</c:v>
                </c:pt>
                <c:pt idx="3">
                  <c:v>62.343192861904726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1-4FE3-AB87-47CC2B1933EC}"/>
            </c:ext>
          </c:extLst>
        </c:ser>
        <c:ser>
          <c:idx val="2"/>
          <c:order val="2"/>
          <c:tx>
            <c:strRef>
              <c:f>'tab2.2'!$A$24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'tab2.2'!$B$21:$E$21</c:f>
              <c:strCache>
                <c:ptCount val="4"/>
                <c:pt idx="0">
                  <c:v>Abaixo do esperado</c:v>
                </c:pt>
                <c:pt idx="1">
                  <c:v>Ainda é cedo para avaliar</c:v>
                </c:pt>
                <c:pt idx="2">
                  <c:v>Melhores do que o esperado</c:v>
                </c:pt>
                <c:pt idx="3">
                  <c:v>De acordo com o esperado</c:v>
                </c:pt>
              </c:strCache>
            </c:strRef>
          </c:cat>
          <c:val>
            <c:numRef>
              <c:f>'tab2.2'!$B$24:$E$24</c:f>
              <c:numCache>
                <c:formatCode>0.0</c:formatCode>
                <c:ptCount val="4"/>
                <c:pt idx="0">
                  <c:v>5.9366629028667273</c:v>
                </c:pt>
                <c:pt idx="1">
                  <c:v>19.528284954919751</c:v>
                </c:pt>
                <c:pt idx="2">
                  <c:v>17.107365521247701</c:v>
                </c:pt>
                <c:pt idx="3">
                  <c:v>57.427686620965886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1-4FE3-AB87-47CC2B193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13023200"/>
        <c:axId val="825878224"/>
      </c:barChart>
      <c:catAx>
        <c:axId val="201302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5878224"/>
        <c:crosses val="autoZero"/>
        <c:auto val="1"/>
        <c:lblAlgn val="ctr"/>
        <c:lblOffset val="100"/>
        <c:noMultiLvlLbl val="0"/>
      </c:catAx>
      <c:valAx>
        <c:axId val="825878224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302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'G1'!$P$34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'G1'!$Q$33:$T$33</c:f>
              <c:strCache>
                <c:ptCount val="4"/>
                <c:pt idx="0">
                  <c:v>Não inovou </c:v>
                </c:pt>
                <c:pt idx="1">
                  <c:v>Inovou em 2 ou 1 categoria </c:v>
                </c:pt>
                <c:pt idx="2">
                  <c:v>Inovou em 3 a 5 categorias </c:v>
                </c:pt>
                <c:pt idx="3">
                  <c:v>Inovou em 6 ou 7 categorias </c:v>
                </c:pt>
              </c:strCache>
            </c:strRef>
          </c:cat>
          <c:val>
            <c:numRef>
              <c:f>'G1'!$Q$34:$T$34</c:f>
              <c:numCache>
                <c:formatCode>0.0</c:formatCode>
                <c:ptCount val="4"/>
                <c:pt idx="0">
                  <c:v>42.12566497369103</c:v>
                </c:pt>
                <c:pt idx="1">
                  <c:v>18.04679484927539</c:v>
                </c:pt>
                <c:pt idx="2">
                  <c:v>26.589091728995829</c:v>
                </c:pt>
                <c:pt idx="3">
                  <c:v>13.238448448037749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B-4D16-B3D6-4B9D9D51239E}"/>
            </c:ext>
          </c:extLst>
        </c:ser>
        <c:ser>
          <c:idx val="1"/>
          <c:order val="1"/>
          <c:tx>
            <c:strRef>
              <c:f>'G1'!$P$35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'G1'!$Q$33:$T$33</c:f>
              <c:strCache>
                <c:ptCount val="4"/>
                <c:pt idx="0">
                  <c:v>Não inovou </c:v>
                </c:pt>
                <c:pt idx="1">
                  <c:v>Inovou em 2 ou 1 categoria </c:v>
                </c:pt>
                <c:pt idx="2">
                  <c:v>Inovou em 3 a 5 categorias </c:v>
                </c:pt>
                <c:pt idx="3">
                  <c:v>Inovou em 6 ou 7 categorias </c:v>
                </c:pt>
              </c:strCache>
            </c:strRef>
          </c:cat>
          <c:val>
            <c:numRef>
              <c:f>'G1'!$Q$35:$T$35</c:f>
              <c:numCache>
                <c:formatCode>0.0</c:formatCode>
                <c:ptCount val="4"/>
                <c:pt idx="0">
                  <c:v>46.093405676126878</c:v>
                </c:pt>
                <c:pt idx="1">
                  <c:v>19.514191360600996</c:v>
                </c:pt>
                <c:pt idx="2">
                  <c:v>22.568726001669447</c:v>
                </c:pt>
                <c:pt idx="3">
                  <c:v>11.823674874791319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B-4D16-B3D6-4B9D9D51239E}"/>
            </c:ext>
          </c:extLst>
        </c:ser>
        <c:ser>
          <c:idx val="2"/>
          <c:order val="2"/>
          <c:tx>
            <c:strRef>
              <c:f>'G1'!$P$36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'G1'!$Q$33:$T$33</c:f>
              <c:strCache>
                <c:ptCount val="4"/>
                <c:pt idx="0">
                  <c:v>Não inovou </c:v>
                </c:pt>
                <c:pt idx="1">
                  <c:v>Inovou em 2 ou 1 categoria </c:v>
                </c:pt>
                <c:pt idx="2">
                  <c:v>Inovou em 3 a 5 categorias </c:v>
                </c:pt>
                <c:pt idx="3">
                  <c:v>Inovou em 6 ou 7 categorias </c:v>
                </c:pt>
              </c:strCache>
            </c:strRef>
          </c:cat>
          <c:val>
            <c:numRef>
              <c:f>'G1'!$Q$36:$T$36</c:f>
              <c:numCache>
                <c:formatCode>0.0</c:formatCode>
                <c:ptCount val="4"/>
                <c:pt idx="0">
                  <c:v>49.041656654108543</c:v>
                </c:pt>
                <c:pt idx="1">
                  <c:v>20.114594236839427</c:v>
                </c:pt>
                <c:pt idx="2">
                  <c:v>21.232670807453417</c:v>
                </c:pt>
                <c:pt idx="3">
                  <c:v>9.6110783015986154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B-4D16-B3D6-4B9D9D5123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55360"/>
        <c:axId val="97856896"/>
      </c:barChart>
      <c:catAx>
        <c:axId val="9785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97856896"/>
        <c:crosses val="autoZero"/>
        <c:auto val="1"/>
        <c:lblAlgn val="ctr"/>
        <c:lblOffset val="100"/>
        <c:noMultiLvlLbl val="0"/>
      </c:catAx>
      <c:valAx>
        <c:axId val="9785689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9785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08642287332411"/>
          <c:y val="0.90472017717368813"/>
          <c:w val="0.27529447432932269"/>
          <c:h val="7.3687374674540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0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'tab2.3'!$A$17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'tab2.3'!$B$16:$I$16</c:f>
              <c:strCache>
                <c:ptCount val="8"/>
                <c:pt idx="0">
                  <c:v>Total Indústria</c:v>
                </c:pt>
                <c:pt idx="1">
                  <c:v>Logística, entrega ou distribuição </c:v>
                </c:pt>
                <c:pt idx="2">
                  <c:v>Contabilidade e operações administrativas</c:v>
                </c:pt>
                <c:pt idx="3">
                  <c:v>Práticas de Gestão ou relações externas</c:v>
                </c:pt>
                <c:pt idx="4">
                  <c:v>Processamento de Informação e comunicação</c:v>
                </c:pt>
                <c:pt idx="5">
                  <c:v>Marketing </c:v>
                </c:pt>
                <c:pt idx="6">
                  <c:v>Produção de bens ou fornecimento de serviços </c:v>
                </c:pt>
                <c:pt idx="7">
                  <c:v>Organização do Trabalho</c:v>
                </c:pt>
              </c:strCache>
            </c:strRef>
          </c:cat>
          <c:val>
            <c:numRef>
              <c:f>'tab2.3'!$B$17:$I$17</c:f>
              <c:numCache>
                <c:formatCode>0.0</c:formatCode>
                <c:ptCount val="8"/>
                <c:pt idx="0">
                  <c:v>57.874335026308984</c:v>
                </c:pt>
                <c:pt idx="1">
                  <c:v>19.391328382442534</c:v>
                </c:pt>
                <c:pt idx="2">
                  <c:v>26.939909644250292</c:v>
                </c:pt>
                <c:pt idx="3">
                  <c:v>37.532140929623154</c:v>
                </c:pt>
                <c:pt idx="4">
                  <c:v>32.451662027207092</c:v>
                </c:pt>
                <c:pt idx="5">
                  <c:v>33.47281303541326</c:v>
                </c:pt>
                <c:pt idx="6">
                  <c:v>31.550000302117947</c:v>
                </c:pt>
                <c:pt idx="7">
                  <c:v>40.617412653095279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E-44CE-8C4F-5EC5EFCE01B2}"/>
            </c:ext>
          </c:extLst>
        </c:ser>
        <c:ser>
          <c:idx val="1"/>
          <c:order val="1"/>
          <c:tx>
            <c:strRef>
              <c:f>'tab2.3'!$A$18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'tab2.3'!$B$16:$I$16</c:f>
              <c:strCache>
                <c:ptCount val="8"/>
                <c:pt idx="0">
                  <c:v>Total Indústria</c:v>
                </c:pt>
                <c:pt idx="1">
                  <c:v>Logística, entrega ou distribuição </c:v>
                </c:pt>
                <c:pt idx="2">
                  <c:v>Contabilidade e operações administrativas</c:v>
                </c:pt>
                <c:pt idx="3">
                  <c:v>Práticas de Gestão ou relações externas</c:v>
                </c:pt>
                <c:pt idx="4">
                  <c:v>Processamento de Informação e comunicação</c:v>
                </c:pt>
                <c:pt idx="5">
                  <c:v>Marketing </c:v>
                </c:pt>
                <c:pt idx="6">
                  <c:v>Produção de bens ou fornecimento de serviços </c:v>
                </c:pt>
                <c:pt idx="7">
                  <c:v>Organização do Trabalho</c:v>
                </c:pt>
              </c:strCache>
            </c:strRef>
          </c:cat>
          <c:val>
            <c:numRef>
              <c:f>'tab2.3'!$B$18:$I$18</c:f>
              <c:numCache>
                <c:formatCode>0.0</c:formatCode>
                <c:ptCount val="8"/>
                <c:pt idx="0">
                  <c:v>53.906594052155924</c:v>
                </c:pt>
                <c:pt idx="1">
                  <c:v>18.446131961742534</c:v>
                </c:pt>
                <c:pt idx="2">
                  <c:v>21.356153626166879</c:v>
                </c:pt>
                <c:pt idx="3">
                  <c:v>31.033367118189492</c:v>
                </c:pt>
                <c:pt idx="4">
                  <c:v>31.633475408871359</c:v>
                </c:pt>
                <c:pt idx="5">
                  <c:v>30.745815680520877</c:v>
                </c:pt>
                <c:pt idx="6">
                  <c:v>27.686433440928234</c:v>
                </c:pt>
                <c:pt idx="7">
                  <c:v>33.624313074596202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E-44CE-8C4F-5EC5EFCE01B2}"/>
            </c:ext>
          </c:extLst>
        </c:ser>
        <c:ser>
          <c:idx val="2"/>
          <c:order val="2"/>
          <c:tx>
            <c:strRef>
              <c:f>'tab2.3'!$A$19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'tab2.3'!$B$16:$I$16</c:f>
              <c:strCache>
                <c:ptCount val="8"/>
                <c:pt idx="0">
                  <c:v>Total Indústria</c:v>
                </c:pt>
                <c:pt idx="1">
                  <c:v>Logística, entrega ou distribuição </c:v>
                </c:pt>
                <c:pt idx="2">
                  <c:v>Contabilidade e operações administrativas</c:v>
                </c:pt>
                <c:pt idx="3">
                  <c:v>Práticas de Gestão ou relações externas</c:v>
                </c:pt>
                <c:pt idx="4">
                  <c:v>Processamento de Informação e comunicação</c:v>
                </c:pt>
                <c:pt idx="5">
                  <c:v>Marketing </c:v>
                </c:pt>
                <c:pt idx="6">
                  <c:v>Produção de bens ou fornecimento de serviços </c:v>
                </c:pt>
                <c:pt idx="7">
                  <c:v>Organização do Trabalho</c:v>
                </c:pt>
              </c:strCache>
            </c:strRef>
          </c:cat>
          <c:val>
            <c:numRef>
              <c:f>'tab2.3'!$B$19:$I$19</c:f>
              <c:numCache>
                <c:formatCode>0.0</c:formatCode>
                <c:ptCount val="8"/>
                <c:pt idx="0">
                  <c:v>50.958343687889887</c:v>
                </c:pt>
                <c:pt idx="1">
                  <c:v>17.207862504569579</c:v>
                </c:pt>
                <c:pt idx="2">
                  <c:v>18.048797388457675</c:v>
                </c:pt>
                <c:pt idx="3">
                  <c:v>25.737103331730754</c:v>
                </c:pt>
                <c:pt idx="4">
                  <c:v>27.627822469518865</c:v>
                </c:pt>
                <c:pt idx="5">
                  <c:v>27.896440435536068</c:v>
                </c:pt>
                <c:pt idx="6">
                  <c:v>29.389907776259928</c:v>
                </c:pt>
                <c:pt idx="7">
                  <c:v>31.677468860512342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FE-44CE-8C4F-5EC5EFCE0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0987903"/>
        <c:axId val="1683054767"/>
      </c:barChart>
      <c:catAx>
        <c:axId val="1690987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3054767"/>
        <c:crosses val="autoZero"/>
        <c:auto val="1"/>
        <c:lblAlgn val="ctr"/>
        <c:lblOffset val="100"/>
        <c:noMultiLvlLbl val="0"/>
      </c:catAx>
      <c:valAx>
        <c:axId val="1683054767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098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'tab2.3'!$N$5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'tab2.3'!$M$6:$M$9</c:f>
              <c:strCache>
                <c:ptCount val="4"/>
                <c:pt idx="0">
                  <c:v>Total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'tab2.3'!$N$6:$N$9</c:f>
              <c:numCache>
                <c:formatCode>0.0</c:formatCode>
                <c:ptCount val="4"/>
                <c:pt idx="0">
                  <c:v>57.87</c:v>
                </c:pt>
                <c:pt idx="1">
                  <c:v>55.7</c:v>
                </c:pt>
                <c:pt idx="2">
                  <c:v>59.22</c:v>
                </c:pt>
                <c:pt idx="3">
                  <c:v>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4-4DE1-8AAC-27462F636637}"/>
            </c:ext>
          </c:extLst>
        </c:ser>
        <c:ser>
          <c:idx val="1"/>
          <c:order val="1"/>
          <c:tx>
            <c:strRef>
              <c:f>'tab2.3'!$O$5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'tab2.3'!$M$6:$M$9</c:f>
              <c:strCache>
                <c:ptCount val="4"/>
                <c:pt idx="0">
                  <c:v>Total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'tab2.3'!$O$6:$O$9</c:f>
              <c:numCache>
                <c:formatCode>0.0</c:formatCode>
                <c:ptCount val="4"/>
                <c:pt idx="0">
                  <c:v>53.906594052155818</c:v>
                </c:pt>
                <c:pt idx="1">
                  <c:v>49.097165285319335</c:v>
                </c:pt>
                <c:pt idx="2">
                  <c:v>59.209595538131254</c:v>
                </c:pt>
                <c:pt idx="3">
                  <c:v>62.261648425048357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4-4DE1-8AAC-27462F636637}"/>
            </c:ext>
          </c:extLst>
        </c:ser>
        <c:ser>
          <c:idx val="2"/>
          <c:order val="2"/>
          <c:tx>
            <c:strRef>
              <c:f>'tab2.3'!$P$5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'tab2.3'!$M$6:$M$9</c:f>
              <c:strCache>
                <c:ptCount val="4"/>
                <c:pt idx="0">
                  <c:v>Total Indústria</c:v>
                </c:pt>
                <c:pt idx="1">
                  <c:v>De 100 a 249</c:v>
                </c:pt>
                <c:pt idx="2">
                  <c:v>De 250 a 499</c:v>
                </c:pt>
                <c:pt idx="3">
                  <c:v>Com 500 e mais</c:v>
                </c:pt>
              </c:strCache>
            </c:strRef>
          </c:cat>
          <c:val>
            <c:numRef>
              <c:f>'tab2.3'!$P$6:$P$9</c:f>
              <c:numCache>
                <c:formatCode>0.0</c:formatCode>
                <c:ptCount val="4"/>
                <c:pt idx="0">
                  <c:v>50.958343687889887</c:v>
                </c:pt>
                <c:pt idx="1">
                  <c:v>46.426442133993277</c:v>
                </c:pt>
                <c:pt idx="2">
                  <c:v>56.805510531131944</c:v>
                </c:pt>
                <c:pt idx="3">
                  <c:v>58.045161745615012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84-4DE1-8AAC-27462F636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327087"/>
        <c:axId val="102087503"/>
      </c:barChart>
      <c:catAx>
        <c:axId val="138327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087503"/>
        <c:crosses val="autoZero"/>
        <c:auto val="1"/>
        <c:lblAlgn val="ctr"/>
        <c:lblOffset val="100"/>
        <c:noMultiLvlLbl val="0"/>
      </c:catAx>
      <c:valAx>
        <c:axId val="102087503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327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'tab2.7'!$B$13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'tab2.7'!$A$14:$A$17</c:f>
              <c:strCache>
                <c:ptCount val="4"/>
                <c:pt idx="0">
                  <c:v>Total Indústria</c:v>
                </c:pt>
                <c:pt idx="1">
                  <c:v>   De  100 a 249</c:v>
                </c:pt>
                <c:pt idx="2">
                  <c:v>   De  250 a 499</c:v>
                </c:pt>
                <c:pt idx="3">
                  <c:v>   Com 500 e mais</c:v>
                </c:pt>
              </c:strCache>
            </c:strRef>
          </c:cat>
          <c:val>
            <c:numRef>
              <c:f>'tab2.7'!$B$14:$B$17</c:f>
              <c:numCache>
                <c:formatCode>General</c:formatCode>
                <c:ptCount val="4"/>
                <c:pt idx="0">
                  <c:v>33.9</c:v>
                </c:pt>
                <c:pt idx="1">
                  <c:v>25.3</c:v>
                </c:pt>
                <c:pt idx="2">
                  <c:v>36.799999999999997</c:v>
                </c:pt>
                <c:pt idx="3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6-45EE-B952-E63883C7FCBA}"/>
            </c:ext>
          </c:extLst>
        </c:ser>
        <c:ser>
          <c:idx val="1"/>
          <c:order val="1"/>
          <c:tx>
            <c:strRef>
              <c:f>'tab2.7'!$C$13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'tab2.7'!$A$14:$A$17</c:f>
              <c:strCache>
                <c:ptCount val="4"/>
                <c:pt idx="0">
                  <c:v>Total Indústria</c:v>
                </c:pt>
                <c:pt idx="1">
                  <c:v>   De  100 a 249</c:v>
                </c:pt>
                <c:pt idx="2">
                  <c:v>   De  250 a 499</c:v>
                </c:pt>
                <c:pt idx="3">
                  <c:v>   Com 500 e mais</c:v>
                </c:pt>
              </c:strCache>
            </c:strRef>
          </c:cat>
          <c:val>
            <c:numRef>
              <c:f>'tab2.7'!$C$14:$C$17</c:f>
              <c:numCache>
                <c:formatCode>0.0</c:formatCode>
                <c:ptCount val="4"/>
                <c:pt idx="0">
                  <c:v>34.445886456749477</c:v>
                </c:pt>
                <c:pt idx="1">
                  <c:v>25.326678171244442</c:v>
                </c:pt>
                <c:pt idx="2">
                  <c:v>41.182614457993132</c:v>
                </c:pt>
                <c:pt idx="3">
                  <c:v>54.292325896304007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06-45EE-B952-E63883C7FCBA}"/>
            </c:ext>
          </c:extLst>
        </c:ser>
        <c:ser>
          <c:idx val="2"/>
          <c:order val="2"/>
          <c:tx>
            <c:strRef>
              <c:f>'tab2.7'!$D$13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'tab2.7'!$A$14:$A$17</c:f>
              <c:strCache>
                <c:ptCount val="4"/>
                <c:pt idx="0">
                  <c:v>Total Indústria</c:v>
                </c:pt>
                <c:pt idx="1">
                  <c:v>   De  100 a 249</c:v>
                </c:pt>
                <c:pt idx="2">
                  <c:v>   De  250 a 499</c:v>
                </c:pt>
                <c:pt idx="3">
                  <c:v>   Com 500 e mais</c:v>
                </c:pt>
              </c:strCache>
            </c:strRef>
          </c:cat>
          <c:val>
            <c:numRef>
              <c:f>'tab2.7'!$D$14:$D$17</c:f>
              <c:numCache>
                <c:formatCode>0.0</c:formatCode>
                <c:ptCount val="4"/>
                <c:pt idx="0">
                  <c:v>34.278992050165527</c:v>
                </c:pt>
                <c:pt idx="1">
                  <c:v>26.502947782294989</c:v>
                </c:pt>
                <c:pt idx="2">
                  <c:v>40.857974510708409</c:v>
                </c:pt>
                <c:pt idx="3">
                  <c:v>50.272787864702217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06-45EE-B952-E63883C7F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1645359"/>
        <c:axId val="629059311"/>
      </c:barChart>
      <c:catAx>
        <c:axId val="701645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059311"/>
        <c:crosses val="autoZero"/>
        <c:auto val="1"/>
        <c:lblAlgn val="ctr"/>
        <c:lblOffset val="100"/>
        <c:noMultiLvlLbl val="0"/>
      </c:catAx>
      <c:valAx>
        <c:axId val="62905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164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458D7-3CC7-47E5-B3A5-F92C0353E829}" type="datetimeFigureOut">
              <a:rPr lang="pt-BR" smtClean="0"/>
              <a:pPr/>
              <a:t>19/03/2025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DB7FE-F3CD-4458-9A56-7E5366084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98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>
          <a:extLst>
            <a:ext uri="{FF2B5EF4-FFF2-40B4-BE49-F238E27FC236}">
              <a16:creationId xmlns:a16="http://schemas.microsoft.com/office/drawing/2014/main" id="{799D67B2-AA6F-468C-0BD9-E80F983B3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>
            <a:extLst>
              <a:ext uri="{FF2B5EF4-FFF2-40B4-BE49-F238E27FC236}">
                <a16:creationId xmlns:a16="http://schemas.microsoft.com/office/drawing/2014/main" id="{FD56D6BF-FE94-006F-3A88-6FFAF6FC02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>
            <a:extLst>
              <a:ext uri="{FF2B5EF4-FFF2-40B4-BE49-F238E27FC236}">
                <a16:creationId xmlns:a16="http://schemas.microsoft.com/office/drawing/2014/main" id="{490E4F88-C1E2-0AA8-5541-1B3F3F9111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868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Todas as informações em relação aos </a:t>
            </a:r>
            <a:r>
              <a:rPr lang="pt-BR" b="1" dirty="0">
                <a:solidFill>
                  <a:schemeClr val="dk1"/>
                </a:solidFill>
              </a:rPr>
              <a:t>Resultados das Métricas</a:t>
            </a:r>
            <a:r>
              <a:rPr lang="pt-BR" dirty="0">
                <a:solidFill>
                  <a:schemeClr val="dk1"/>
                </a:solidFill>
              </a:rPr>
              <a:t> devem ser adicionadas a partir daqui.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51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654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3687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3289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Todas as informações em relação aos </a:t>
            </a:r>
            <a:r>
              <a:rPr lang="pt-BR" b="1" dirty="0">
                <a:solidFill>
                  <a:schemeClr val="dk1"/>
                </a:solidFill>
              </a:rPr>
              <a:t>Resultados das Métricas</a:t>
            </a:r>
            <a:r>
              <a:rPr lang="pt-BR" dirty="0">
                <a:solidFill>
                  <a:schemeClr val="dk1"/>
                </a:solidFill>
              </a:rPr>
              <a:t> devem ser adicionadas a partir daqui.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420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3911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Todas as informações em relação aos </a:t>
            </a:r>
            <a:r>
              <a:rPr lang="pt-BR" b="1" dirty="0">
                <a:solidFill>
                  <a:schemeClr val="dk1"/>
                </a:solidFill>
              </a:rPr>
              <a:t>Resultados das Métricas</a:t>
            </a:r>
            <a:r>
              <a:rPr lang="pt-BR" dirty="0">
                <a:solidFill>
                  <a:schemeClr val="dk1"/>
                </a:solidFill>
              </a:rPr>
              <a:t> devem ser adicionadas a partir daqui.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8570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9283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>
          <a:extLst>
            <a:ext uri="{FF2B5EF4-FFF2-40B4-BE49-F238E27FC236}">
              <a16:creationId xmlns:a16="http://schemas.microsoft.com/office/drawing/2014/main" id="{5B91FCA4-956B-8B55-9886-608B2AB5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>
            <a:extLst>
              <a:ext uri="{FF2B5EF4-FFF2-40B4-BE49-F238E27FC236}">
                <a16:creationId xmlns:a16="http://schemas.microsoft.com/office/drawing/2014/main" id="{95A623C7-EBD2-299E-CE7C-178DE59F7C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>
            <a:extLst>
              <a:ext uri="{FF2B5EF4-FFF2-40B4-BE49-F238E27FC236}">
                <a16:creationId xmlns:a16="http://schemas.microsoft.com/office/drawing/2014/main" id="{4E18ECA0-9246-5801-65A7-3167371EF4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139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4934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7368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1573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8976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6736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8536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837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3903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5683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4247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754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5767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7382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4687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704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721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62738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6579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876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2149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9100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548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8586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95536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45162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DB7FE-F3CD-4458-9A56-7E5366084567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4518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68270-2AA4-4752-8A18-35735EC4ED9D}" type="slidenum">
              <a:rPr lang="en-ID" smtClean="0"/>
              <a:pPr/>
              <a:t>43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496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413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r>
              <a:rPr lang="pt-BR">
                <a:solidFill>
                  <a:schemeClr val="dk1"/>
                </a:solidFill>
              </a:rPr>
              <a:t>Todas as informações em relação aos </a:t>
            </a:r>
            <a:r>
              <a:rPr lang="pt-BR" b="1">
                <a:solidFill>
                  <a:schemeClr val="dk1"/>
                </a:solidFill>
              </a:rPr>
              <a:t>Resultados das Métricas</a:t>
            </a:r>
            <a:r>
              <a:rPr lang="pt-BR">
                <a:solidFill>
                  <a:schemeClr val="dk1"/>
                </a:solidFill>
              </a:rPr>
              <a:t> devem ser adicionadas a partir daqui.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818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Todas as informações em relação aos </a:t>
            </a:r>
            <a:r>
              <a:rPr lang="pt-BR" b="1" dirty="0">
                <a:solidFill>
                  <a:schemeClr val="dk1"/>
                </a:solidFill>
              </a:rPr>
              <a:t>Resultados das Métricas</a:t>
            </a:r>
            <a:r>
              <a:rPr lang="pt-BR" dirty="0">
                <a:solidFill>
                  <a:schemeClr val="dk1"/>
                </a:solidFill>
              </a:rPr>
              <a:t> devem ser adicionadas a partir daqui.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25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Todas as informações em relação aos </a:t>
            </a:r>
            <a:r>
              <a:rPr lang="pt-BR" b="1" dirty="0">
                <a:solidFill>
                  <a:schemeClr val="dk1"/>
                </a:solidFill>
              </a:rPr>
              <a:t>Resultados das Métricas</a:t>
            </a:r>
            <a:r>
              <a:rPr lang="pt-BR" dirty="0">
                <a:solidFill>
                  <a:schemeClr val="dk1"/>
                </a:solidFill>
              </a:rPr>
              <a:t> devem ser adicionadas a partir daqui.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51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9f43cb67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9f43cb67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Todas as informações em relação aos </a:t>
            </a:r>
            <a:r>
              <a:rPr lang="pt-BR" b="1" dirty="0">
                <a:solidFill>
                  <a:schemeClr val="dk1"/>
                </a:solidFill>
              </a:rPr>
              <a:t>Resultados das Métricas</a:t>
            </a:r>
            <a:r>
              <a:rPr lang="pt-BR" dirty="0">
                <a:solidFill>
                  <a:schemeClr val="dk1"/>
                </a:solidFill>
              </a:rPr>
              <a:t> devem ser adicionadas a partir daqui.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02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ião Química - Farmacêutica Nacional SA">
            <a:extLst>
              <a:ext uri="{FF2B5EF4-FFF2-40B4-BE49-F238E27FC236}">
                <a16:creationId xmlns:a16="http://schemas.microsoft.com/office/drawing/2014/main" id="{90BF95C3-3568-A90A-4B19-A8F4B0847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6" y="6129933"/>
            <a:ext cx="1818655" cy="5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m para fsb comunicação logo">
            <a:extLst>
              <a:ext uri="{FF2B5EF4-FFF2-40B4-BE49-F238E27FC236}">
                <a16:creationId xmlns:a16="http://schemas.microsoft.com/office/drawing/2014/main" id="{ADAED213-94E5-BFB0-EEE8-7F41EA1E39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816" y="6436151"/>
            <a:ext cx="1772598" cy="2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4A87BE0-A722-C481-5A46-C7AC04FDF652}"/>
              </a:ext>
            </a:extLst>
          </p:cNvPr>
          <p:cNvCxnSpPr>
            <a:cxnSpLocks/>
          </p:cNvCxnSpPr>
          <p:nvPr userDrawn="1"/>
        </p:nvCxnSpPr>
        <p:spPr>
          <a:xfrm>
            <a:off x="2045899" y="6521893"/>
            <a:ext cx="7958073" cy="2311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50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D4CD7-8E7E-4961-A505-19AF812B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0D57EF-0106-44AE-A650-512FF4CE7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B8A897-D21B-4AC6-839F-07CE2915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398B-341A-41B2-8A17-A3AD6635B40D}" type="datetimeFigureOut">
              <a:rPr lang="pt-BR" smtClean="0"/>
              <a:pPr/>
              <a:t>19/03/2025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19CDEF-C73C-4E5D-B42E-0CEDAE66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CF99A3-1FE5-49B4-A369-D3901844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71949-D386-4B89-80DC-C4322B4B94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62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627087-21EA-4385-BCF4-C2D7DC7AD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5F7FE7-C950-4FC4-A30B-1C22E4FF6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23A9A4-30B8-44E7-B460-D0004852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398B-341A-41B2-8A17-A3AD6635B40D}" type="datetimeFigureOut">
              <a:rPr lang="pt-BR" smtClean="0"/>
              <a:pPr/>
              <a:t>19/03/2025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404F67-532C-41D6-84C5-9B811668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3993FC-45BD-4B46-AB91-42EF9580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71949-D386-4B89-80DC-C4322B4B94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6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11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FDC8FE4-93D8-4185-95E9-676F5FA7E6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8CE9B-5200-455E-962F-A1C5B837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0" y="1706563"/>
            <a:ext cx="10515600" cy="730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B4E7C-E452-455C-8845-3842C03E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0529-3C29-4B50-80B3-97A346742C3F}" type="datetime1">
              <a:rPr lang="en-ID" smtClean="0"/>
              <a:pPr/>
              <a:t>19/03/2025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FE535-AEBE-43A2-8F5E-2E34AC06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349A8E1-1488-485C-A304-965D77D56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10" y="2665413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5314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0F8FD-962E-4A97-A58E-E990C9E8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F23010-22B9-4D47-9DA5-6AF289DA3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24AA04-471B-41ED-BE71-4AF7AC96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7B4-99C1-43AA-AB37-9148E23EB334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0AE945-2F95-4508-838E-4EDE0747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03C2BF-346B-47CA-8792-E6EFB027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F188-3727-4C90-A831-F69B31FFD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72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E1B48C7A-99D6-E9D6-2715-1E363C4DD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 descr="União Química - Farmacêutica Nacional SA">
            <a:extLst>
              <a:ext uri="{FF2B5EF4-FFF2-40B4-BE49-F238E27FC236}">
                <a16:creationId xmlns:a16="http://schemas.microsoft.com/office/drawing/2014/main" id="{92B67A21-1E2E-634D-5BDF-4610A16801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6" y="6129933"/>
            <a:ext cx="1818655" cy="5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m para fsb comunicação logo">
            <a:extLst>
              <a:ext uri="{FF2B5EF4-FFF2-40B4-BE49-F238E27FC236}">
                <a16:creationId xmlns:a16="http://schemas.microsoft.com/office/drawing/2014/main" id="{51746B9C-0484-378F-9CD6-506F885262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816" y="6436151"/>
            <a:ext cx="1772598" cy="2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0EC7CEE-972F-D09C-C7E3-64739E4C2C5C}"/>
              </a:ext>
            </a:extLst>
          </p:cNvPr>
          <p:cNvCxnSpPr>
            <a:cxnSpLocks/>
          </p:cNvCxnSpPr>
          <p:nvPr userDrawn="1"/>
        </p:nvCxnSpPr>
        <p:spPr>
          <a:xfrm>
            <a:off x="2045899" y="6521893"/>
            <a:ext cx="7958073" cy="231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80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916BC-7AB4-49DC-9728-AC2AC1A2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0A935E-4A46-4716-921F-3D2CD2192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44D805-84CD-483B-B549-DD36358C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398B-341A-41B2-8A17-A3AD6635B40D}" type="datetimeFigureOut">
              <a:rPr lang="pt-BR" smtClean="0"/>
              <a:pPr/>
              <a:t>19/03/2025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CF3F41-8779-49B1-86B3-8D6B1334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1059F0-F9BC-462A-8763-26E041E5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71949-D386-4B89-80DC-C4322B4B94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17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3B14F-3E80-4931-AD51-813878AD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776E14-B85C-43EA-8244-D7FA6C74D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666B07-54C4-409D-898C-13F41D5F5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F3D7DB-2801-47AF-86B9-64A5D47F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398B-341A-41B2-8A17-A3AD6635B40D}" type="datetimeFigureOut">
              <a:rPr lang="pt-BR" smtClean="0"/>
              <a:pPr/>
              <a:t>19/03/2025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146343-2446-4115-883B-E31655DB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19C4CD-C026-4B84-976E-1A5C69E1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71949-D386-4B89-80DC-C4322B4B94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76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85ADB-D759-452D-AE9B-6C3C00EB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AF6EB7-86FF-4748-8CD5-4ED68C935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E5C075-32D4-4F47-B475-797DBB774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12DF34C-903E-4ACB-87A7-3CF1733A6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6627999-C212-4DF6-8F6A-D4AB63591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498205F-56DB-4EA3-8E83-E0444A9A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398B-341A-41B2-8A17-A3AD6635B40D}" type="datetimeFigureOut">
              <a:rPr lang="pt-BR" smtClean="0"/>
              <a:pPr/>
              <a:t>19/03/2025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3975C3-6274-4AE8-919A-D40B453C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D6A0EB-1BE8-42A7-90CB-D0F84146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71949-D386-4B89-80DC-C4322B4B94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61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71CFD-3361-4ED7-B78F-C9EC1938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F5F71B-B018-4F55-A1BC-6FACB044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398B-341A-41B2-8A17-A3AD6635B40D}" type="datetimeFigureOut">
              <a:rPr lang="pt-BR" smtClean="0"/>
              <a:pPr/>
              <a:t>19/03/2025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CC7DCF-ECC4-4BAC-BDBF-55C37638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27BBD2-DD40-412B-B060-D248F726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71949-D386-4B89-80DC-C4322B4B94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26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FA20D2-79DE-414E-B886-991F4B56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398B-341A-41B2-8A17-A3AD6635B40D}" type="datetimeFigureOut">
              <a:rPr lang="pt-BR" smtClean="0"/>
              <a:pPr/>
              <a:t>19/03/2025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0470D98-F401-4F86-85D9-0E14B62B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7B7A55-1680-4727-B9EB-51B9252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71949-D386-4B89-80DC-C4322B4B94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13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2050A-6A02-4BBE-8D8F-C1E85025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3E6533-EC35-4A5A-A3C1-FCF3F39F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60996D-7E60-4AF0-A23C-5F970199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44106F-FDA6-4504-B601-9E41DE9B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398B-341A-41B2-8A17-A3AD6635B40D}" type="datetimeFigureOut">
              <a:rPr lang="pt-BR" smtClean="0"/>
              <a:pPr/>
              <a:t>19/03/2025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99A2C7-C9E8-4415-A590-2BE51B3C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D3C5FA-1C10-410B-9A12-3F2811A5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71949-D386-4B89-80DC-C4322B4B94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4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6F460-EF4F-4DCA-AB77-7E0D53B0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39A738-8DCD-43A6-B1FC-9F77B8833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CBBF73-A202-4952-9022-3755043F0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2C7901-64A8-4BB2-873A-87E00021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398B-341A-41B2-8A17-A3AD6635B40D}" type="datetimeFigureOut">
              <a:rPr lang="pt-BR" smtClean="0"/>
              <a:pPr/>
              <a:t>19/03/2025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C79C39-4D99-4D98-96E1-C1DE9221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D02905-937F-4B42-A9B7-330A5C47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71949-D386-4B89-80DC-C4322B4B94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61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">
            <a:extLst>
              <a:ext uri="{FF2B5EF4-FFF2-40B4-BE49-F238E27FC236}">
                <a16:creationId xmlns:a16="http://schemas.microsoft.com/office/drawing/2014/main" id="{BAB086ED-69F6-F42A-EC70-7BFDB8B1414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4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1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6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2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5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6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8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0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2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5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6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7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8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9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0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1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2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3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11" Type="http://schemas.openxmlformats.org/officeDocument/2006/relationships/image" Target="../media/image21.emf"/><Relationship Id="rId5" Type="http://schemas.openxmlformats.org/officeDocument/2006/relationships/image" Target="../media/image18.png"/><Relationship Id="rId10" Type="http://schemas.openxmlformats.org/officeDocument/2006/relationships/image" Target="../media/image8.emf"/><Relationship Id="rId4" Type="http://schemas.openxmlformats.org/officeDocument/2006/relationships/image" Target="../media/image17.sv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4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emf"/><Relationship Id="rId4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rvicios – Santillana y compañía">
            <a:extLst>
              <a:ext uri="{FF2B5EF4-FFF2-40B4-BE49-F238E27FC236}">
                <a16:creationId xmlns:a16="http://schemas.microsoft.com/office/drawing/2014/main" id="{96E7D860-FCFD-4A8C-8EB5-BBC363C0C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5" b="29042"/>
          <a:stretch/>
        </p:blipFill>
        <p:spPr bwMode="auto">
          <a:xfrm>
            <a:off x="-84905" y="-318475"/>
            <a:ext cx="12335243" cy="42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F1A9DFF-08C2-47B3-A647-45DD5DC92E07}"/>
              </a:ext>
            </a:extLst>
          </p:cNvPr>
          <p:cNvSpPr/>
          <p:nvPr/>
        </p:nvSpPr>
        <p:spPr>
          <a:xfrm>
            <a:off x="-42863" y="-318474"/>
            <a:ext cx="12277725" cy="4286302"/>
          </a:xfrm>
          <a:prstGeom prst="rect">
            <a:avLst/>
          </a:prstGeom>
          <a:solidFill>
            <a:srgbClr val="2E3192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104" name="Google Shape;104;p27"/>
          <p:cNvSpPr txBox="1"/>
          <p:nvPr/>
        </p:nvSpPr>
        <p:spPr>
          <a:xfrm>
            <a:off x="106063" y="4182634"/>
            <a:ext cx="11862120" cy="125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pt-BR" sz="2800" dirty="0">
                <a:solidFill>
                  <a:srgbClr val="2E3192"/>
                </a:solidFill>
                <a:latin typeface="Montserrat" panose="00000500000000000000" pitchFamily="2" charset="0"/>
                <a:sym typeface="Montserrat ExtraBold"/>
              </a:rPr>
              <a:t>Pesquisa de Inovação Semestral 2023</a:t>
            </a:r>
            <a:endParaRPr lang="pt-BR" sz="2800" dirty="0">
              <a:solidFill>
                <a:srgbClr val="2E3192"/>
              </a:solidFill>
              <a:latin typeface="Montserrat" panose="00000500000000000000" pitchFamily="2" charset="0"/>
              <a:ea typeface="Montserrat ExtraBold"/>
              <a:cs typeface="Montserrat ExtraBold"/>
              <a:sym typeface="Montserrat ExtraBold"/>
            </a:endParaRPr>
          </a:p>
          <a:p>
            <a:pPr>
              <a:spcAft>
                <a:spcPts val="600"/>
              </a:spcAft>
            </a:pPr>
            <a:r>
              <a:rPr lang="pt-BR" sz="2600" b="1" dirty="0">
                <a:solidFill>
                  <a:srgbClr val="2E3192"/>
                </a:solidFill>
                <a:latin typeface="Montserrat"/>
                <a:ea typeface="+mn-lt"/>
                <a:cs typeface="+mn-lt"/>
                <a:sym typeface="Montserrat ExtraBold"/>
              </a:rPr>
              <a:t>Indicadores básicos</a:t>
            </a:r>
            <a:endParaRPr lang="pt-BR" sz="2400" dirty="0">
              <a:solidFill>
                <a:srgbClr val="2E3192"/>
              </a:solidFill>
              <a:latin typeface="Montserrat" panose="00000500000000000000" pitchFamily="2" charset="0"/>
              <a:ea typeface="Montserrat ExtraBold"/>
              <a:cs typeface="Montserrat ExtraBold"/>
              <a:sym typeface="Montserrat ExtraBold"/>
            </a:endParaRPr>
          </a:p>
          <a:p>
            <a:pPr>
              <a:spcAft>
                <a:spcPts val="600"/>
              </a:spcAft>
            </a:pPr>
            <a:endParaRPr lang="pt-BR" sz="2400" dirty="0">
              <a:solidFill>
                <a:srgbClr val="2E3192"/>
              </a:solidFill>
              <a:latin typeface="Montserrat" panose="00000500000000000000" pitchFamily="2" charset="0"/>
              <a:ea typeface="Montserrat ExtraBold"/>
              <a:cs typeface="Montserrat ExtraBold"/>
              <a:sym typeface="Montserrat ExtraBold"/>
            </a:endParaRPr>
          </a:p>
          <a:p>
            <a:pPr>
              <a:spcAft>
                <a:spcPts val="600"/>
              </a:spcAft>
            </a:pPr>
            <a:endParaRPr lang="pt-BR" sz="2400" dirty="0">
              <a:solidFill>
                <a:srgbClr val="2E3192"/>
              </a:solidFill>
              <a:latin typeface="Montserrat" panose="00000500000000000000" pitchFamily="2" charset="0"/>
              <a:ea typeface="Montserrat ExtraBold"/>
              <a:cs typeface="Montserrat ExtraBold"/>
              <a:sym typeface="Montserrat ExtraBold"/>
            </a:endParaRPr>
          </a:p>
          <a:p>
            <a:pPr>
              <a:spcAft>
                <a:spcPts val="600"/>
              </a:spcAft>
            </a:pPr>
            <a:endParaRPr lang="pt-BR" sz="2000" dirty="0">
              <a:solidFill>
                <a:srgbClr val="2E3192"/>
              </a:solidFill>
              <a:latin typeface="Montserrat" panose="000005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421;p49">
            <a:extLst>
              <a:ext uri="{FF2B5EF4-FFF2-40B4-BE49-F238E27FC236}">
                <a16:creationId xmlns:a16="http://schemas.microsoft.com/office/drawing/2014/main" id="{C689B92F-BF11-4A2A-8E7F-F8251A22CFB0}"/>
              </a:ext>
            </a:extLst>
          </p:cNvPr>
          <p:cNvSpPr/>
          <p:nvPr/>
        </p:nvSpPr>
        <p:spPr>
          <a:xfrm rot="-5400000">
            <a:off x="11287310" y="3597725"/>
            <a:ext cx="865313" cy="576950"/>
          </a:xfrm>
          <a:prstGeom prst="flowChartDecision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6" name="Google Shape;416;p49">
            <a:extLst>
              <a:ext uri="{FF2B5EF4-FFF2-40B4-BE49-F238E27FC236}">
                <a16:creationId xmlns:a16="http://schemas.microsoft.com/office/drawing/2014/main" id="{BC50D105-F142-4AB4-BC95-51E45649F22D}"/>
              </a:ext>
            </a:extLst>
          </p:cNvPr>
          <p:cNvSpPr/>
          <p:nvPr/>
        </p:nvSpPr>
        <p:spPr>
          <a:xfrm rot="-5400000">
            <a:off x="1890879" y="375338"/>
            <a:ext cx="429167" cy="286133"/>
          </a:xfrm>
          <a:prstGeom prst="flowChartDecision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7" name="Google Shape;417;p49">
            <a:extLst>
              <a:ext uri="{FF2B5EF4-FFF2-40B4-BE49-F238E27FC236}">
                <a16:creationId xmlns:a16="http://schemas.microsoft.com/office/drawing/2014/main" id="{3FF2FCE3-BA17-4C1E-9984-CD57DD38852E}"/>
              </a:ext>
            </a:extLst>
          </p:cNvPr>
          <p:cNvSpPr/>
          <p:nvPr/>
        </p:nvSpPr>
        <p:spPr>
          <a:xfrm rot="-5400000">
            <a:off x="8448584" y="544862"/>
            <a:ext cx="257567" cy="171733"/>
          </a:xfrm>
          <a:prstGeom prst="flowChartDecision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8" name="Google Shape;420;p49">
            <a:extLst>
              <a:ext uri="{FF2B5EF4-FFF2-40B4-BE49-F238E27FC236}">
                <a16:creationId xmlns:a16="http://schemas.microsoft.com/office/drawing/2014/main" id="{7955F949-2054-43DD-9432-3696DA76654D}"/>
              </a:ext>
            </a:extLst>
          </p:cNvPr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21;p49">
            <a:extLst>
              <a:ext uri="{FF2B5EF4-FFF2-40B4-BE49-F238E27FC236}">
                <a16:creationId xmlns:a16="http://schemas.microsoft.com/office/drawing/2014/main" id="{36BA3D4C-AD2A-430D-88B1-191F18492B56}"/>
              </a:ext>
            </a:extLst>
          </p:cNvPr>
          <p:cNvSpPr/>
          <p:nvPr/>
        </p:nvSpPr>
        <p:spPr>
          <a:xfrm rot="-5400000">
            <a:off x="6733769" y="-174292"/>
            <a:ext cx="865313" cy="576950"/>
          </a:xfrm>
          <a:prstGeom prst="flowChartDecision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52215F7-9D88-8903-CAE8-0FAB684F2264}"/>
              </a:ext>
            </a:extLst>
          </p:cNvPr>
          <p:cNvGrpSpPr/>
          <p:nvPr/>
        </p:nvGrpSpPr>
        <p:grpSpPr>
          <a:xfrm>
            <a:off x="7435821" y="5956489"/>
            <a:ext cx="4544370" cy="1027593"/>
            <a:chOff x="7124700" y="-218575"/>
            <a:chExt cx="5020806" cy="1323486"/>
          </a:xfrm>
        </p:grpSpPr>
        <p:sp>
          <p:nvSpPr>
            <p:cNvPr id="4" name="Google Shape;417;p49">
              <a:extLst>
                <a:ext uri="{FF2B5EF4-FFF2-40B4-BE49-F238E27FC236}">
                  <a16:creationId xmlns:a16="http://schemas.microsoft.com/office/drawing/2014/main" id="{9889A044-D4BC-C20F-5B5A-B5F044CE1C4C}"/>
                </a:ext>
              </a:extLst>
            </p:cNvPr>
            <p:cNvSpPr/>
            <p:nvPr/>
          </p:nvSpPr>
          <p:spPr>
            <a:xfrm rot="-5400000">
              <a:off x="7081783" y="640857"/>
              <a:ext cx="257567" cy="171733"/>
            </a:xfrm>
            <a:prstGeom prst="flowChartDecision">
              <a:avLst/>
            </a:prstGeom>
            <a:noFill/>
            <a:ln w="19050" cap="flat" cmpd="sng">
              <a:solidFill>
                <a:srgbClr val="2E31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900" dirty="0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F5E0FD5-D9B9-DE2C-558C-5B802A74F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205" y="205668"/>
              <a:ext cx="1402532" cy="422115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8F1D4FE-3066-4D3A-F930-B38A2ED6C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494754" y="68182"/>
              <a:ext cx="1650752" cy="66198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9B9DF94C-91DF-F40A-F7EA-B1006A2E0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465" y="-218575"/>
              <a:ext cx="1872057" cy="13234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>
          <a:extLst>
            <a:ext uri="{FF2B5EF4-FFF2-40B4-BE49-F238E27FC236}">
              <a16:creationId xmlns:a16="http://schemas.microsoft.com/office/drawing/2014/main" id="{12670551-5DD7-21E3-11D7-D15CA7B2C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D2193C4-CAF9-B4AD-7C0B-B0BB367D56CA}"/>
              </a:ext>
            </a:extLst>
          </p:cNvPr>
          <p:cNvSpPr/>
          <p:nvPr/>
        </p:nvSpPr>
        <p:spPr>
          <a:xfrm>
            <a:off x="-1113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>
            <a:extLst>
              <a:ext uri="{FF2B5EF4-FFF2-40B4-BE49-F238E27FC236}">
                <a16:creationId xmlns:a16="http://schemas.microsoft.com/office/drawing/2014/main" id="{B1D6C048-14AC-95D0-33DF-2258039AFA15}"/>
              </a:ext>
            </a:extLst>
          </p:cNvPr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>
            <a:extLst>
              <a:ext uri="{FF2B5EF4-FFF2-40B4-BE49-F238E27FC236}">
                <a16:creationId xmlns:a16="http://schemas.microsoft.com/office/drawing/2014/main" id="{C6B5B30A-04B3-EEAA-A8B6-D287BD4248FF}"/>
              </a:ext>
            </a:extLst>
          </p:cNvPr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>
            <a:extLst>
              <a:ext uri="{FF2B5EF4-FFF2-40B4-BE49-F238E27FC236}">
                <a16:creationId xmlns:a16="http://schemas.microsoft.com/office/drawing/2014/main" id="{F33B60C6-840E-3406-1B71-90557AF7AE71}"/>
              </a:ext>
            </a:extLst>
          </p:cNvPr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5529C01F-4FF4-4F35-536C-A1DBFABA5186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graphicFrame>
        <p:nvGraphicFramePr>
          <p:cNvPr id="3" name="Tabela 17">
            <a:extLst>
              <a:ext uri="{FF2B5EF4-FFF2-40B4-BE49-F238E27FC236}">
                <a16:creationId xmlns:a16="http://schemas.microsoft.com/office/drawing/2014/main" id="{01DFE076-DA27-ADAC-05EC-A0CCC8E56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78696"/>
              </p:ext>
            </p:extLst>
          </p:nvPr>
        </p:nvGraphicFramePr>
        <p:xfrm>
          <a:off x="6392255" y="2420257"/>
          <a:ext cx="5293673" cy="268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73">
                  <a:extLst>
                    <a:ext uri="{9D8B030D-6E8A-4147-A177-3AD203B41FA5}">
                      <a16:colId xmlns:a16="http://schemas.microsoft.com/office/drawing/2014/main" val="3260779624"/>
                    </a:ext>
                  </a:extLst>
                </a:gridCol>
                <a:gridCol w="4281443">
                  <a:extLst>
                    <a:ext uri="{9D8B030D-6E8A-4147-A177-3AD203B41FA5}">
                      <a16:colId xmlns:a16="http://schemas.microsoft.com/office/drawing/2014/main" val="2988031176"/>
                    </a:ext>
                  </a:extLst>
                </a:gridCol>
                <a:gridCol w="550757">
                  <a:extLst>
                    <a:ext uri="{9D8B030D-6E8A-4147-A177-3AD203B41FA5}">
                      <a16:colId xmlns:a16="http://schemas.microsoft.com/office/drawing/2014/main" val="3039607876"/>
                    </a:ext>
                  </a:extLst>
                </a:gridCol>
              </a:tblGrid>
              <a:tr h="519634"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Ranking das atividades da Indústria</a:t>
                      </a:r>
                    </a:p>
                    <a:p>
                      <a:pPr algn="ctr"/>
                      <a:r>
                        <a:rPr lang="pt-BR" sz="1200" dirty="0"/>
                        <a:t>Taxas de Inovação em Produto - 2023 (%)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35707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r>
                        <a:rPr lang="pt-BR" sz="1200" dirty="0"/>
                        <a:t>1º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Fabricação de produtos químicos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35743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r>
                        <a:rPr lang="pt-BR" sz="1200" dirty="0"/>
                        <a:t>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Farmoquímicos e farmacêuticos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2027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r>
                        <a:rPr lang="pt-BR" sz="1200" dirty="0"/>
                        <a:t>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Equipamentos de informática, produtos eletrônicos e ópticos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77,7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2937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Total da Indústria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421"/>
                  </a:ext>
                </a:extLst>
              </a:tr>
              <a:tr h="330415">
                <a:tc>
                  <a:txBody>
                    <a:bodyPr/>
                    <a:lstStyle/>
                    <a:p>
                      <a:r>
                        <a:rPr lang="pt-BR" sz="1200" dirty="0"/>
                        <a:t>22º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Coque, derivados do petróleo e biocombustíveis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77815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r>
                        <a:rPr lang="pt-BR" sz="1200" dirty="0"/>
                        <a:t>23º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Metalurgia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818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r>
                        <a:rPr lang="pt-BR" sz="1200" dirty="0"/>
                        <a:t>24º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Fabricação de produtos de 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512078"/>
                  </a:ext>
                </a:extLst>
              </a:tr>
            </a:tbl>
          </a:graphicData>
        </a:graphic>
      </p:graphicFrame>
      <p:sp>
        <p:nvSpPr>
          <p:cNvPr id="21" name="Seta: para Cima 20">
            <a:extLst>
              <a:ext uri="{FF2B5EF4-FFF2-40B4-BE49-F238E27FC236}">
                <a16:creationId xmlns:a16="http://schemas.microsoft.com/office/drawing/2014/main" id="{7FA61799-E05E-5402-B6AF-C0E5C51A0D46}"/>
              </a:ext>
            </a:extLst>
          </p:cNvPr>
          <p:cNvSpPr/>
          <p:nvPr/>
        </p:nvSpPr>
        <p:spPr>
          <a:xfrm>
            <a:off x="6923809" y="2983040"/>
            <a:ext cx="133200" cy="185969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C28DBB22-5280-8B62-274A-6D714F1DDE76}"/>
              </a:ext>
            </a:extLst>
          </p:cNvPr>
          <p:cNvSpPr/>
          <p:nvPr/>
        </p:nvSpPr>
        <p:spPr>
          <a:xfrm>
            <a:off x="6957417" y="4226189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7D564ADF-9A30-5E72-7C58-C8C784D75573}"/>
              </a:ext>
            </a:extLst>
          </p:cNvPr>
          <p:cNvSpPr/>
          <p:nvPr/>
        </p:nvSpPr>
        <p:spPr>
          <a:xfrm>
            <a:off x="6966160" y="4869317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D5ED4829-A888-C0FF-DBB2-71553047522C}"/>
              </a:ext>
            </a:extLst>
          </p:cNvPr>
          <p:cNvSpPr/>
          <p:nvPr/>
        </p:nvSpPr>
        <p:spPr>
          <a:xfrm>
            <a:off x="6958807" y="4549962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D8A372-A34B-E357-8123-9E49D0F14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946C99E-9543-5C9A-20EF-824971961A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FC32ED89-0E28-A6E8-1DF5-90BB7AF48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AD9341-A095-0D96-CA39-CC0F80512B31}"/>
              </a:ext>
            </a:extLst>
          </p:cNvPr>
          <p:cNvSpPr txBox="1"/>
          <p:nvPr/>
        </p:nvSpPr>
        <p:spPr>
          <a:xfrm>
            <a:off x="296711" y="1885830"/>
            <a:ext cx="5169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1" dirty="0"/>
              <a:t>Taxa de inovação em produto, segundo as faixas de pessoal ocupado, para o total da Indústria – Brasil – 2021/2022/2023 (%)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773F070-A614-4CCB-AABB-10F3E10A56A3}"/>
              </a:ext>
            </a:extLst>
          </p:cNvPr>
          <p:cNvSpPr txBox="1"/>
          <p:nvPr/>
        </p:nvSpPr>
        <p:spPr>
          <a:xfrm>
            <a:off x="726900" y="6310415"/>
            <a:ext cx="5498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2.2).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8AF8ED-DA4B-BA9B-C1B1-21E9E388F381}"/>
              </a:ext>
            </a:extLst>
          </p:cNvPr>
          <p:cNvSpPr txBox="1"/>
          <p:nvPr/>
        </p:nvSpPr>
        <p:spPr>
          <a:xfrm>
            <a:off x="6788563" y="5304910"/>
            <a:ext cx="464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1.2).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68F3817-F4CF-ED60-ABA7-597C31D3ECA5}"/>
              </a:ext>
            </a:extLst>
          </p:cNvPr>
          <p:cNvSpPr txBox="1">
            <a:spLocks/>
          </p:cNvSpPr>
          <p:nvPr/>
        </p:nvSpPr>
        <p:spPr>
          <a:xfrm>
            <a:off x="1096442" y="112522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Taxa de Inovação - principal produto inovador 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Percentuais relacionados à principal inovação de produto da empresa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E95D9AC-49B3-CA56-73AD-6E42CEEEC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5060"/>
              </p:ext>
            </p:extLst>
          </p:nvPr>
        </p:nvGraphicFramePr>
        <p:xfrm>
          <a:off x="243711" y="2387249"/>
          <a:ext cx="5951989" cy="369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8203BE72-9BC6-A552-5188-9910067F44E6}"/>
              </a:ext>
            </a:extLst>
          </p:cNvPr>
          <p:cNvSpPr/>
          <p:nvPr/>
        </p:nvSpPr>
        <p:spPr>
          <a:xfrm>
            <a:off x="6930927" y="3297811"/>
            <a:ext cx="133200" cy="185969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AE16F9CE-0F34-AD70-2D9B-9E30F3143BD0}"/>
              </a:ext>
            </a:extLst>
          </p:cNvPr>
          <p:cNvSpPr/>
          <p:nvPr/>
        </p:nvSpPr>
        <p:spPr>
          <a:xfrm>
            <a:off x="6947443" y="3618009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4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8006" y="-89683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6442" y="112522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Taxa de Inovação - principal produto inovador 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Percentuais relacionados à principal inovação de produto da empresa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5D1D2A-B619-B287-982F-21BE0BE3E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FAABE4C-25B2-FFEE-060E-B07F140550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1E6C7BD7-8470-F07E-FDFB-270721676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31AB197-DF00-5784-50AB-1C79EED2CA5B}"/>
              </a:ext>
            </a:extLst>
          </p:cNvPr>
          <p:cNvSpPr txBox="1"/>
          <p:nvPr/>
        </p:nvSpPr>
        <p:spPr>
          <a:xfrm>
            <a:off x="141402" y="1843642"/>
            <a:ext cx="5704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1200" dirty="0"/>
              <a:t>Distribuição de empresas segundo o grau de novidade da principal inovação de produto - 2021/2022/2023 (%)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B7CB0ED-54D2-2EE3-1A99-E8954EF803B3}"/>
              </a:ext>
            </a:extLst>
          </p:cNvPr>
          <p:cNvSpPr txBox="1"/>
          <p:nvPr/>
        </p:nvSpPr>
        <p:spPr>
          <a:xfrm>
            <a:off x="6345757" y="1851491"/>
            <a:ext cx="5211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200" b="1"/>
            </a:lvl1pPr>
          </a:lstStyle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1200" dirty="0"/>
              <a:t>Distribuição de empresas segundo o resultado da principal inovação de produto em relação aos objetivos - 2021/2022 (%)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C3AF88B-482E-A79E-B6AF-CA22A80ED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548197"/>
              </p:ext>
            </p:extLst>
          </p:nvPr>
        </p:nvGraphicFramePr>
        <p:xfrm>
          <a:off x="232479" y="2376741"/>
          <a:ext cx="5602164" cy="375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53FED2-594A-6B3B-ABA9-ED5630E03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589981"/>
              </p:ext>
            </p:extLst>
          </p:nvPr>
        </p:nvGraphicFramePr>
        <p:xfrm>
          <a:off x="6071318" y="2424801"/>
          <a:ext cx="5797028" cy="370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561E548-1625-7180-AB5E-8AAC71130A6A}"/>
              </a:ext>
            </a:extLst>
          </p:cNvPr>
          <p:cNvSpPr txBox="1"/>
          <p:nvPr/>
        </p:nvSpPr>
        <p:spPr>
          <a:xfrm>
            <a:off x="944603" y="6389443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2.2).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B17C2D-B615-4433-FF75-5B181A1F67B1}"/>
              </a:ext>
            </a:extLst>
          </p:cNvPr>
          <p:cNvSpPr txBox="1"/>
          <p:nvPr/>
        </p:nvSpPr>
        <p:spPr>
          <a:xfrm>
            <a:off x="6587296" y="6182053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2.2).</a:t>
            </a:r>
          </a:p>
        </p:txBody>
      </p:sp>
    </p:spTree>
    <p:extLst>
      <p:ext uri="{BB962C8B-B14F-4D97-AF65-F5344CB8AC3E}">
        <p14:creationId xmlns:p14="http://schemas.microsoft.com/office/powerpoint/2010/main" val="41257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0" y="0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909245" y="6680535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6442" y="112522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Taxa de Inovação em processos de negócios 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Percentual de empresas inovadoras em processos de negócios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9181C04-F73F-DC4E-AE42-93802F2FF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05BF928-9B11-351E-0F1A-541276661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7CB08678-8BD4-BE9F-66F2-23EC08378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B6AA8DA-E783-4500-8C0B-7A8816F26370}"/>
              </a:ext>
              <a:ext uri="{147F2762-F138-4A5C-976F-8EAC2B608ADB}">
                <a16:predDERef xmlns:a16="http://schemas.microsoft.com/office/drawing/2014/main" pred="{12BE791E-C1E5-4897-942C-6FE90903A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861775"/>
              </p:ext>
            </p:extLst>
          </p:nvPr>
        </p:nvGraphicFramePr>
        <p:xfrm>
          <a:off x="6693032" y="2426078"/>
          <a:ext cx="5548797" cy="38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EB4ABD63-7EF1-CD5C-BB9E-0B2B906369A5}"/>
              </a:ext>
            </a:extLst>
          </p:cNvPr>
          <p:cNvSpPr/>
          <p:nvPr/>
        </p:nvSpPr>
        <p:spPr bwMode="auto">
          <a:xfrm>
            <a:off x="1234912" y="1718927"/>
            <a:ext cx="9012024" cy="501307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dirty="0">
                <a:solidFill>
                  <a:prstClr val="black"/>
                </a:solidFill>
                <a:latin typeface="Calibri"/>
              </a:rPr>
              <a:t>A inovação em processo de negócios pode ocorrer em qualquer uma das 7 categorias que compõem essa pergunta ou em várias delas, simultaneamente.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FE3207A-DCCF-3206-B4AD-BD8C18B10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998657"/>
              </p:ext>
            </p:extLst>
          </p:nvPr>
        </p:nvGraphicFramePr>
        <p:xfrm>
          <a:off x="203188" y="2428886"/>
          <a:ext cx="6763221" cy="407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0D1FEE0F-B24F-0327-E27B-4ACB178DF923}"/>
              </a:ext>
            </a:extLst>
          </p:cNvPr>
          <p:cNvSpPr txBox="1"/>
          <p:nvPr/>
        </p:nvSpPr>
        <p:spPr>
          <a:xfrm>
            <a:off x="803654" y="6519305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2.3).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95E3E9-93B6-13EE-2C31-234C38642E87}"/>
              </a:ext>
            </a:extLst>
          </p:cNvPr>
          <p:cNvSpPr txBox="1"/>
          <p:nvPr/>
        </p:nvSpPr>
        <p:spPr>
          <a:xfrm>
            <a:off x="6430066" y="6277572"/>
            <a:ext cx="5917646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200" dirty="0"/>
              <a:t>Fonte: IBGE, PINTEC Semestral: Indicadores Básicos, 2021, 2022 e 2023 (Tabulação especial).</a:t>
            </a:r>
          </a:p>
        </p:txBody>
      </p:sp>
    </p:spTree>
    <p:extLst>
      <p:ext uri="{BB962C8B-B14F-4D97-AF65-F5344CB8AC3E}">
        <p14:creationId xmlns:p14="http://schemas.microsoft.com/office/powerpoint/2010/main" val="39023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1113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6442" y="112522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Taxa de Inovação em processos de negócios 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Percentual de empresas inovadoras em processos de negócios</a:t>
            </a:r>
          </a:p>
        </p:txBody>
      </p:sp>
      <p:graphicFrame>
        <p:nvGraphicFramePr>
          <p:cNvPr id="3" name="Tabela 17">
            <a:extLst>
              <a:ext uri="{FF2B5EF4-FFF2-40B4-BE49-F238E27FC236}">
                <a16:creationId xmlns:a16="http://schemas.microsoft.com/office/drawing/2014/main" id="{4B14A830-A867-8806-B74A-B655B28EF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60017"/>
              </p:ext>
            </p:extLst>
          </p:nvPr>
        </p:nvGraphicFramePr>
        <p:xfrm>
          <a:off x="6587088" y="2420257"/>
          <a:ext cx="5081748" cy="268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13">
                  <a:extLst>
                    <a:ext uri="{9D8B030D-6E8A-4147-A177-3AD203B41FA5}">
                      <a16:colId xmlns:a16="http://schemas.microsoft.com/office/drawing/2014/main" val="3260779624"/>
                    </a:ext>
                  </a:extLst>
                </a:gridCol>
                <a:gridCol w="3556443">
                  <a:extLst>
                    <a:ext uri="{9D8B030D-6E8A-4147-A177-3AD203B41FA5}">
                      <a16:colId xmlns:a16="http://schemas.microsoft.com/office/drawing/2014/main" val="2988031176"/>
                    </a:ext>
                  </a:extLst>
                </a:gridCol>
                <a:gridCol w="933892">
                  <a:extLst>
                    <a:ext uri="{9D8B030D-6E8A-4147-A177-3AD203B41FA5}">
                      <a16:colId xmlns:a16="http://schemas.microsoft.com/office/drawing/2014/main" val="3039607876"/>
                    </a:ext>
                  </a:extLst>
                </a:gridCol>
              </a:tblGrid>
              <a:tr h="519634"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Ranking das atividades da Indústria</a:t>
                      </a:r>
                    </a:p>
                    <a:p>
                      <a:pPr algn="ctr"/>
                      <a:r>
                        <a:rPr lang="pt-BR" sz="1200" dirty="0"/>
                        <a:t>Taxas de Inovação em Processo de negócios - 2023 (%)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35707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r>
                        <a:rPr lang="pt-BR" sz="1200" dirty="0"/>
                        <a:t>1º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Máquinas e equipamentos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76,1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35743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r>
                        <a:rPr lang="pt-BR" sz="1200" dirty="0"/>
                        <a:t>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Máquinas, aparelhos e materiais elétricos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2027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r>
                        <a:rPr lang="pt-BR" sz="1200" dirty="0"/>
                        <a:t>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Farmoquímicos e farmacêuticos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2937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   Total da Indústria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421"/>
                  </a:ext>
                </a:extLst>
              </a:tr>
              <a:tr h="330415">
                <a:tc>
                  <a:txBody>
                    <a:bodyPr/>
                    <a:lstStyle/>
                    <a:p>
                      <a:r>
                        <a:rPr lang="pt-BR" sz="1200" dirty="0"/>
                        <a:t>22º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Fabricação de produtos de 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77815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r>
                        <a:rPr lang="pt-BR" sz="1200" dirty="0"/>
                        <a:t>23º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Impressão e reprodução de gravações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818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r>
                        <a:rPr lang="pt-BR" sz="1200" dirty="0"/>
                        <a:t>24º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Fabricação de produtos de fumo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512078"/>
                  </a:ext>
                </a:extLst>
              </a:tr>
            </a:tbl>
          </a:graphicData>
        </a:graphic>
      </p:graphicFrame>
      <p:sp>
        <p:nvSpPr>
          <p:cNvPr id="21" name="Seta: para Cima 20">
            <a:extLst>
              <a:ext uri="{FF2B5EF4-FFF2-40B4-BE49-F238E27FC236}">
                <a16:creationId xmlns:a16="http://schemas.microsoft.com/office/drawing/2014/main" id="{2A57D2F5-6EDF-8E79-CED6-E213C2DBE9B0}"/>
              </a:ext>
            </a:extLst>
          </p:cNvPr>
          <p:cNvSpPr/>
          <p:nvPr/>
        </p:nvSpPr>
        <p:spPr>
          <a:xfrm>
            <a:off x="7385281" y="2983040"/>
            <a:ext cx="133200" cy="185969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108B1EB8-E149-CEFA-1589-3D2416E130DA}"/>
              </a:ext>
            </a:extLst>
          </p:cNvPr>
          <p:cNvSpPr/>
          <p:nvPr/>
        </p:nvSpPr>
        <p:spPr>
          <a:xfrm>
            <a:off x="7386133" y="3317020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E99C3B8E-407F-2D83-E920-4D7C7905E944}"/>
              </a:ext>
            </a:extLst>
          </p:cNvPr>
          <p:cNvSpPr/>
          <p:nvPr/>
        </p:nvSpPr>
        <p:spPr>
          <a:xfrm>
            <a:off x="7376165" y="4226189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6099BF49-CC49-E27C-05CF-CD11AC842462}"/>
              </a:ext>
            </a:extLst>
          </p:cNvPr>
          <p:cNvSpPr/>
          <p:nvPr/>
        </p:nvSpPr>
        <p:spPr>
          <a:xfrm>
            <a:off x="7367812" y="4869317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D6E1E308-FAAF-5DCB-A34B-6F6531EB15D7}"/>
              </a:ext>
            </a:extLst>
          </p:cNvPr>
          <p:cNvSpPr/>
          <p:nvPr/>
        </p:nvSpPr>
        <p:spPr>
          <a:xfrm>
            <a:off x="7377551" y="4549962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19B311-A3B3-87EE-A194-E52B29ECF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F7BF68B-F7EB-853C-4905-FA5A0A8BA3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B854794D-AAFC-26AD-194D-1A15AC431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79E35C8-7BA5-B8D6-3FEB-DCC7403A4F1F}"/>
              </a:ext>
            </a:extLst>
          </p:cNvPr>
          <p:cNvSpPr txBox="1"/>
          <p:nvPr/>
        </p:nvSpPr>
        <p:spPr>
          <a:xfrm>
            <a:off x="549034" y="1897026"/>
            <a:ext cx="5169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1" dirty="0"/>
              <a:t>Taxa de inovação em processo de negócios, segundo as faixas de pessoal ocupado, para o total da Indústria – Brasil – 2021/2022/2023 (%)</a:t>
            </a:r>
          </a:p>
        </p:txBody>
      </p:sp>
      <p:sp>
        <p:nvSpPr>
          <p:cNvPr id="16" name="Seta: para Cima 15">
            <a:extLst>
              <a:ext uri="{FF2B5EF4-FFF2-40B4-BE49-F238E27FC236}">
                <a16:creationId xmlns:a16="http://schemas.microsoft.com/office/drawing/2014/main" id="{7B17685D-C665-6559-BB24-E535FE8AD8B7}"/>
              </a:ext>
            </a:extLst>
          </p:cNvPr>
          <p:cNvSpPr/>
          <p:nvPr/>
        </p:nvSpPr>
        <p:spPr>
          <a:xfrm>
            <a:off x="7387553" y="3626762"/>
            <a:ext cx="133200" cy="185969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8AD821E-7E04-9DD8-44F5-A306B783E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690652"/>
              </p:ext>
            </p:extLst>
          </p:nvPr>
        </p:nvGraphicFramePr>
        <p:xfrm>
          <a:off x="404901" y="2526770"/>
          <a:ext cx="6052460" cy="366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86C6DB1-0947-2DB0-A654-58E59383C287}"/>
              </a:ext>
            </a:extLst>
          </p:cNvPr>
          <p:cNvSpPr txBox="1"/>
          <p:nvPr/>
        </p:nvSpPr>
        <p:spPr>
          <a:xfrm>
            <a:off x="726900" y="6310415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2.3).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6D064B-02D3-C6C1-2C6F-5112609C4AB6}"/>
              </a:ext>
            </a:extLst>
          </p:cNvPr>
          <p:cNvSpPr txBox="1"/>
          <p:nvPr/>
        </p:nvSpPr>
        <p:spPr>
          <a:xfrm>
            <a:off x="6788563" y="5304910"/>
            <a:ext cx="464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1.3).</a:t>
            </a:r>
          </a:p>
        </p:txBody>
      </p:sp>
    </p:spTree>
    <p:extLst>
      <p:ext uri="{BB962C8B-B14F-4D97-AF65-F5344CB8AC3E}">
        <p14:creationId xmlns:p14="http://schemas.microsoft.com/office/powerpoint/2010/main" val="32740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ntebegrensningsreglene – endringer i konsernet i løpet av inntektsåret">
            <a:extLst>
              <a:ext uri="{FF2B5EF4-FFF2-40B4-BE49-F238E27FC236}">
                <a16:creationId xmlns:a16="http://schemas.microsoft.com/office/drawing/2014/main" id="{C26AFB6D-E878-4981-A0FD-57598C41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55652"/>
            <a:ext cx="12277725" cy="81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0" y="-455652"/>
            <a:ext cx="12277725" cy="8185149"/>
          </a:xfrm>
          <a:prstGeom prst="rect">
            <a:avLst/>
          </a:prstGeom>
          <a:solidFill>
            <a:srgbClr val="2E31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8448584" y="544862"/>
            <a:ext cx="257567" cy="1717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1" name="Google Shape;421;p49"/>
          <p:cNvSpPr/>
          <p:nvPr/>
        </p:nvSpPr>
        <p:spPr>
          <a:xfrm rot="-5400000">
            <a:off x="10574527" y="342254"/>
            <a:ext cx="865313" cy="576950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4" name="Google Shape;424;p49"/>
          <p:cNvSpPr txBox="1"/>
          <p:nvPr/>
        </p:nvSpPr>
        <p:spPr>
          <a:xfrm>
            <a:off x="1652074" y="2995586"/>
            <a:ext cx="9078921" cy="90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pt-BR" sz="4800" dirty="0">
                <a:solidFill>
                  <a:schemeClr val="bg1"/>
                </a:solidFill>
                <a:latin typeface="Montserrat ExtraBold"/>
                <a:sym typeface="Montserrat ExtraBold"/>
              </a:rPr>
              <a:t>P&amp;D</a:t>
            </a:r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405660" y="6753041"/>
            <a:ext cx="1046537" cy="69775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81A071F-EBBE-3A50-7DB1-89E5F52E6F3D}"/>
              </a:ext>
            </a:extLst>
          </p:cNvPr>
          <p:cNvGrpSpPr/>
          <p:nvPr/>
        </p:nvGrpSpPr>
        <p:grpSpPr>
          <a:xfrm>
            <a:off x="8491501" y="6350140"/>
            <a:ext cx="3418137" cy="449558"/>
            <a:chOff x="7139328" y="5690216"/>
            <a:chExt cx="5033312" cy="661988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7F07240-2F83-0EFB-8ED5-8BF43B5D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328" y="5816236"/>
              <a:ext cx="1592031" cy="426521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EC5E651-3F30-C1BE-B4C2-79BE7898D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521889" y="5690216"/>
              <a:ext cx="1650751" cy="66198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61F16A4-B1C2-206C-372A-CC761C49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183" y="5707368"/>
              <a:ext cx="1107483" cy="590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2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9FD97D-DF02-1018-D0DC-8AE318CD0677}"/>
              </a:ext>
            </a:extLst>
          </p:cNvPr>
          <p:cNvSpPr/>
          <p:nvPr/>
        </p:nvSpPr>
        <p:spPr>
          <a:xfrm>
            <a:off x="-81446" y="-56511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967818" y="1038975"/>
            <a:ext cx="9201418" cy="69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Realização de Dispêndio em P&amp;D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Percentual de empresas inovadoras, </a:t>
            </a:r>
            <a:r>
              <a:rPr lang="pt-BR" sz="1200" b="1" dirty="0">
                <a:solidFill>
                  <a:schemeClr val="accent2"/>
                </a:solidFill>
                <a:latin typeface="Montserrat" panose="00000500000000000000" pitchFamily="2" charset="0"/>
              </a:rPr>
              <a:t>em relação ao total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, que declararam ter realizado dispêndio em P&amp;D.</a:t>
            </a:r>
          </a:p>
        </p:txBody>
      </p:sp>
      <p:graphicFrame>
        <p:nvGraphicFramePr>
          <p:cNvPr id="3" name="Tabela 17">
            <a:extLst>
              <a:ext uri="{FF2B5EF4-FFF2-40B4-BE49-F238E27FC236}">
                <a16:creationId xmlns:a16="http://schemas.microsoft.com/office/drawing/2014/main" id="{86920309-0E46-1C72-DEFC-9AE0A196C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87341"/>
              </p:ext>
            </p:extLst>
          </p:nvPr>
        </p:nvGraphicFramePr>
        <p:xfrm>
          <a:off x="6984429" y="2225372"/>
          <a:ext cx="4834532" cy="276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17">
                  <a:extLst>
                    <a:ext uri="{9D8B030D-6E8A-4147-A177-3AD203B41FA5}">
                      <a16:colId xmlns:a16="http://schemas.microsoft.com/office/drawing/2014/main" val="3260779624"/>
                    </a:ext>
                  </a:extLst>
                </a:gridCol>
                <a:gridCol w="3604851">
                  <a:extLst>
                    <a:ext uri="{9D8B030D-6E8A-4147-A177-3AD203B41FA5}">
                      <a16:colId xmlns:a16="http://schemas.microsoft.com/office/drawing/2014/main" val="2988031176"/>
                    </a:ext>
                  </a:extLst>
                </a:gridCol>
                <a:gridCol w="673064">
                  <a:extLst>
                    <a:ext uri="{9D8B030D-6E8A-4147-A177-3AD203B41FA5}">
                      <a16:colId xmlns:a16="http://schemas.microsoft.com/office/drawing/2014/main" val="3039607876"/>
                    </a:ext>
                  </a:extLst>
                </a:gridCol>
              </a:tblGrid>
              <a:tr h="605684"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Ranking das atividades da Indústria</a:t>
                      </a:r>
                    </a:p>
                    <a:p>
                      <a:pPr algn="ctr"/>
                      <a:r>
                        <a:rPr lang="pt-BR" sz="1200" dirty="0"/>
                        <a:t>Percentual de empresas inovadoras, em relação ao total, com dispêndio em P&amp;D - 2023 (%)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35707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r>
                        <a:rPr lang="pt-BR" sz="1200" dirty="0"/>
                        <a:t>1º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Farmoquímica e farmacêutica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67,8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35743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r>
                        <a:rPr lang="pt-BR" sz="1200" dirty="0"/>
                        <a:t>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Equipamentos informática, eletrônicos e ópticos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66,9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2027"/>
                  </a:ext>
                </a:extLst>
              </a:tr>
              <a:tr h="296350">
                <a:tc>
                  <a:txBody>
                    <a:bodyPr/>
                    <a:lstStyle/>
                    <a:p>
                      <a:r>
                        <a:rPr lang="pt-BR" sz="1200" dirty="0"/>
                        <a:t>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Produtos químicos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63,0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2937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   Total da Indústria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421"/>
                  </a:ext>
                </a:extLst>
              </a:tr>
              <a:tr h="318997">
                <a:tc>
                  <a:txBody>
                    <a:bodyPr/>
                    <a:lstStyle/>
                    <a:p>
                      <a:r>
                        <a:rPr lang="pt-BR" sz="1200" dirty="0"/>
                        <a:t>22º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Couro, artigos de viagens e calçados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15,6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77815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r>
                        <a:rPr lang="pt-BR" sz="1200" dirty="0"/>
                        <a:t>23º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Produtos têxteis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14,3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818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r>
                        <a:rPr lang="pt-BR" sz="1200" dirty="0"/>
                        <a:t>24º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Produtos de 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10,3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512078"/>
                  </a:ext>
                </a:extLst>
              </a:tr>
            </a:tbl>
          </a:graphicData>
        </a:graphic>
      </p:graphicFrame>
      <p:sp>
        <p:nvSpPr>
          <p:cNvPr id="21" name="Seta: para Cima 20">
            <a:extLst>
              <a:ext uri="{FF2B5EF4-FFF2-40B4-BE49-F238E27FC236}">
                <a16:creationId xmlns:a16="http://schemas.microsoft.com/office/drawing/2014/main" id="{F95F4DD2-B1DE-2015-CB10-195538EF1B3B}"/>
              </a:ext>
            </a:extLst>
          </p:cNvPr>
          <p:cNvSpPr/>
          <p:nvPr/>
        </p:nvSpPr>
        <p:spPr>
          <a:xfrm>
            <a:off x="7670942" y="2919050"/>
            <a:ext cx="129470" cy="175976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23D755A7-450D-B470-414B-1736661409A6}"/>
              </a:ext>
            </a:extLst>
          </p:cNvPr>
          <p:cNvSpPr/>
          <p:nvPr/>
        </p:nvSpPr>
        <p:spPr>
          <a:xfrm>
            <a:off x="7670941" y="3532691"/>
            <a:ext cx="128641" cy="1771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53E76460-7E18-281C-4C0D-47EB41A2D8F9}"/>
              </a:ext>
            </a:extLst>
          </p:cNvPr>
          <p:cNvSpPr/>
          <p:nvPr/>
        </p:nvSpPr>
        <p:spPr>
          <a:xfrm>
            <a:off x="7673214" y="3235226"/>
            <a:ext cx="129470" cy="175976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7467AC-5576-1064-A725-7E611703D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999D3EC-4CE0-AA62-7BF4-3E24F65DA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2A058601-9647-E4F6-A9F9-065878442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7F2744C3-D806-0681-406C-0455FA2B4597}"/>
              </a:ext>
            </a:extLst>
          </p:cNvPr>
          <p:cNvSpPr/>
          <p:nvPr/>
        </p:nvSpPr>
        <p:spPr>
          <a:xfrm>
            <a:off x="7686861" y="4749624"/>
            <a:ext cx="128641" cy="1771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759CBC20-86B6-F829-BAE8-BC1B87199A34}"/>
              </a:ext>
            </a:extLst>
          </p:cNvPr>
          <p:cNvSpPr/>
          <p:nvPr/>
        </p:nvSpPr>
        <p:spPr>
          <a:xfrm>
            <a:off x="7675485" y="4110451"/>
            <a:ext cx="128641" cy="1771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9C2AA744-F70D-BC16-6F51-D8B2A4E7B9F7}"/>
              </a:ext>
            </a:extLst>
          </p:cNvPr>
          <p:cNvSpPr/>
          <p:nvPr/>
        </p:nvSpPr>
        <p:spPr>
          <a:xfrm>
            <a:off x="7677757" y="4453923"/>
            <a:ext cx="128641" cy="1771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FA799D5-E03C-6469-77D7-E1B578EA398A}"/>
              </a:ext>
            </a:extLst>
          </p:cNvPr>
          <p:cNvSpPr txBox="1"/>
          <p:nvPr/>
        </p:nvSpPr>
        <p:spPr>
          <a:xfrm>
            <a:off x="481801" y="2141494"/>
            <a:ext cx="6141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200" b="0" i="0" u="none" strike="noStrike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lvl1pPr>
          </a:lstStyle>
          <a:p>
            <a:r>
              <a:rPr lang="pt-BR" dirty="0"/>
              <a:t>Empresas inovadoras que realizaram dispêndios em P&amp;D em relação ao total de empresas da Indústria, segundo as faixas de pessoal ocupado – 2021/2022/2023 (%)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8053DA0-B372-AC5F-6F18-8587D9DEB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38363"/>
              </p:ext>
            </p:extLst>
          </p:nvPr>
        </p:nvGraphicFramePr>
        <p:xfrm>
          <a:off x="373038" y="2630822"/>
          <a:ext cx="6141561" cy="33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E83679-924E-E24D-12D4-8D0F79C2B426}"/>
              </a:ext>
            </a:extLst>
          </p:cNvPr>
          <p:cNvSpPr txBox="1"/>
          <p:nvPr/>
        </p:nvSpPr>
        <p:spPr>
          <a:xfrm>
            <a:off x="300724" y="6116097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2.7).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F63CF64-64CC-9BF4-FB25-7D27B771A518}"/>
              </a:ext>
            </a:extLst>
          </p:cNvPr>
          <p:cNvSpPr txBox="1"/>
          <p:nvPr/>
        </p:nvSpPr>
        <p:spPr>
          <a:xfrm>
            <a:off x="7024546" y="5163986"/>
            <a:ext cx="464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1.7).</a:t>
            </a:r>
          </a:p>
        </p:txBody>
      </p:sp>
    </p:spTree>
    <p:extLst>
      <p:ext uri="{BB962C8B-B14F-4D97-AF65-F5344CB8AC3E}">
        <p14:creationId xmlns:p14="http://schemas.microsoft.com/office/powerpoint/2010/main" val="30954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9FD97D-DF02-1018-D0DC-8AE318CD0677}"/>
              </a:ext>
            </a:extLst>
          </p:cNvPr>
          <p:cNvSpPr/>
          <p:nvPr/>
        </p:nvSpPr>
        <p:spPr>
          <a:xfrm>
            <a:off x="-85725" y="0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52019" y="951158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688628" y="6581199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graphicFrame>
        <p:nvGraphicFramePr>
          <p:cNvPr id="3" name="Gráfico 2" title="Gráfico 4 - Empresas Inovadoras que realizaram dispêndios em P&amp;D ">
            <a:extLst>
              <a:ext uri="{FF2B5EF4-FFF2-40B4-BE49-F238E27FC236}">
                <a16:creationId xmlns:a16="http://schemas.microsoft.com/office/drawing/2014/main" id="{95B81A97-02D0-47FC-A61B-EE6C85CF3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412882"/>
              </p:ext>
            </p:extLst>
          </p:nvPr>
        </p:nvGraphicFramePr>
        <p:xfrm>
          <a:off x="1618930" y="1409766"/>
          <a:ext cx="8934451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484F1938-A209-F60D-9BBC-5B0A80629369}"/>
              </a:ext>
            </a:extLst>
          </p:cNvPr>
          <p:cNvSpPr txBox="1"/>
          <p:nvPr/>
        </p:nvSpPr>
        <p:spPr>
          <a:xfrm>
            <a:off x="1397132" y="6547321"/>
            <a:ext cx="464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1.7).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A54FFFF-CF84-87F1-7C5D-564773E7CE38}"/>
              </a:ext>
            </a:extLst>
          </p:cNvPr>
          <p:cNvSpPr txBox="1">
            <a:spLocks/>
          </p:cNvSpPr>
          <p:nvPr/>
        </p:nvSpPr>
        <p:spPr>
          <a:xfrm>
            <a:off x="967818" y="820908"/>
            <a:ext cx="10846620" cy="69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Realização de Dispêndio em P&amp;D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Empresas </a:t>
            </a:r>
            <a:r>
              <a:rPr lang="pt-BR" sz="1200" u="sng" dirty="0">
                <a:solidFill>
                  <a:srgbClr val="2E3192"/>
                </a:solidFill>
                <a:latin typeface="Montserrat" panose="00000500000000000000" pitchFamily="2" charset="0"/>
              </a:rPr>
              <a:t>inovadoras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, </a:t>
            </a:r>
            <a:r>
              <a:rPr lang="pt-BR" sz="1200" u="sng" dirty="0">
                <a:solidFill>
                  <a:srgbClr val="2E3192"/>
                </a:solidFill>
                <a:latin typeface="Montserrat" panose="00000500000000000000" pitchFamily="2" charset="0"/>
              </a:rPr>
              <a:t>em relação ao total da Indústria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, que realizaram dispêndio em P&amp;D interno em 2023 </a:t>
            </a:r>
            <a:r>
              <a:rPr lang="pt-BR" sz="1200" b="1" dirty="0">
                <a:solidFill>
                  <a:schemeClr val="accent2"/>
                </a:solidFill>
                <a:latin typeface="Montserrat" panose="00000500000000000000" pitchFamily="2" charset="0"/>
              </a:rPr>
              <a:t>(%)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0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9FD97D-DF02-1018-D0DC-8AE318CD0677}"/>
              </a:ext>
            </a:extLst>
          </p:cNvPr>
          <p:cNvSpPr/>
          <p:nvPr/>
        </p:nvSpPr>
        <p:spPr>
          <a:xfrm>
            <a:off x="-81446" y="-56511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967817" y="1038975"/>
            <a:ext cx="10437245" cy="69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Realização de Dispêndio em P&amp;D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Percentual de empresas inovadoras, </a:t>
            </a:r>
            <a:r>
              <a:rPr lang="pt-BR" sz="1200" b="1" dirty="0">
                <a:solidFill>
                  <a:schemeClr val="accent2"/>
                </a:solidFill>
                <a:latin typeface="Montserrat" panose="00000500000000000000" pitchFamily="2" charset="0"/>
              </a:rPr>
              <a:t>em relação ao total de </a:t>
            </a:r>
            <a:r>
              <a:rPr lang="pt-BR" sz="1200" b="1" u="sng" dirty="0">
                <a:solidFill>
                  <a:schemeClr val="accent2"/>
                </a:solidFill>
                <a:latin typeface="Montserrat" panose="00000500000000000000" pitchFamily="2" charset="0"/>
              </a:rPr>
              <a:t>empresas inovadoras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, que declararam ter realizado dispêndio em P&amp;D.</a:t>
            </a:r>
          </a:p>
        </p:txBody>
      </p:sp>
      <p:graphicFrame>
        <p:nvGraphicFramePr>
          <p:cNvPr id="3" name="Tabela 17">
            <a:extLst>
              <a:ext uri="{FF2B5EF4-FFF2-40B4-BE49-F238E27FC236}">
                <a16:creationId xmlns:a16="http://schemas.microsoft.com/office/drawing/2014/main" id="{86920309-0E46-1C72-DEFC-9AE0A196C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13119"/>
              </p:ext>
            </p:extLst>
          </p:nvPr>
        </p:nvGraphicFramePr>
        <p:xfrm>
          <a:off x="6984429" y="2225372"/>
          <a:ext cx="4834532" cy="276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17">
                  <a:extLst>
                    <a:ext uri="{9D8B030D-6E8A-4147-A177-3AD203B41FA5}">
                      <a16:colId xmlns:a16="http://schemas.microsoft.com/office/drawing/2014/main" val="3260779624"/>
                    </a:ext>
                  </a:extLst>
                </a:gridCol>
                <a:gridCol w="3604851">
                  <a:extLst>
                    <a:ext uri="{9D8B030D-6E8A-4147-A177-3AD203B41FA5}">
                      <a16:colId xmlns:a16="http://schemas.microsoft.com/office/drawing/2014/main" val="2988031176"/>
                    </a:ext>
                  </a:extLst>
                </a:gridCol>
                <a:gridCol w="673064">
                  <a:extLst>
                    <a:ext uri="{9D8B030D-6E8A-4147-A177-3AD203B41FA5}">
                      <a16:colId xmlns:a16="http://schemas.microsoft.com/office/drawing/2014/main" val="3039607876"/>
                    </a:ext>
                  </a:extLst>
                </a:gridCol>
              </a:tblGrid>
              <a:tr h="605684"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Ranking das atividades da Indústria</a:t>
                      </a:r>
                    </a:p>
                    <a:p>
                      <a:pPr algn="ctr"/>
                      <a:r>
                        <a:rPr lang="pt-BR" sz="1200" dirty="0"/>
                        <a:t>Percentual de empresas inovadoras, em relação ao total de </a:t>
                      </a:r>
                      <a:r>
                        <a:rPr lang="pt-BR" sz="1200" u="sng" dirty="0"/>
                        <a:t>empresas</a:t>
                      </a:r>
                      <a:r>
                        <a:rPr lang="pt-BR" sz="1200" dirty="0"/>
                        <a:t> </a:t>
                      </a:r>
                      <a:r>
                        <a:rPr lang="pt-BR" sz="1200" u="sng" dirty="0"/>
                        <a:t>inovadoras</a:t>
                      </a:r>
                      <a:r>
                        <a:rPr lang="pt-BR" sz="1200" dirty="0"/>
                        <a:t>, com dispêndio em P&amp;D - 2023 (%)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35707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r>
                        <a:rPr lang="pt-BR" sz="1200" dirty="0"/>
                        <a:t>1º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Farmoquímica e farmacêutica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82,3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35743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r>
                        <a:rPr lang="pt-BR" sz="1200" dirty="0"/>
                        <a:t>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Equipamentos informática, eletrônicos e ópticos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78,4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2027"/>
                  </a:ext>
                </a:extLst>
              </a:tr>
              <a:tr h="296350">
                <a:tc>
                  <a:txBody>
                    <a:bodyPr/>
                    <a:lstStyle/>
                    <a:p>
                      <a:r>
                        <a:rPr lang="pt-BR" sz="1200" dirty="0"/>
                        <a:t>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Outros equipamentos de 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76,4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2937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   Total da Indústria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421"/>
                  </a:ext>
                </a:extLst>
              </a:tr>
              <a:tr h="318997">
                <a:tc>
                  <a:txBody>
                    <a:bodyPr/>
                    <a:lstStyle/>
                    <a:p>
                      <a:r>
                        <a:rPr lang="pt-BR" sz="1200" dirty="0"/>
                        <a:t>22º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Manutenção, reparação e instalação de M&amp;E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31,6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77815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r>
                        <a:rPr lang="pt-BR" sz="1200" dirty="0"/>
                        <a:t>23º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Couro, artigos de viagens e calçados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27,3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818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r>
                        <a:rPr lang="pt-BR" sz="1200" dirty="0"/>
                        <a:t>24º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Produtos têxteis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22,0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512078"/>
                  </a:ext>
                </a:extLst>
              </a:tr>
            </a:tbl>
          </a:graphicData>
        </a:graphic>
      </p:graphicFrame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53E76460-7E18-281C-4C0D-47EB41A2D8F9}"/>
              </a:ext>
            </a:extLst>
          </p:cNvPr>
          <p:cNvSpPr/>
          <p:nvPr/>
        </p:nvSpPr>
        <p:spPr>
          <a:xfrm>
            <a:off x="7673214" y="3235226"/>
            <a:ext cx="129470" cy="175976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7467AC-5576-1064-A725-7E611703D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999D3EC-4CE0-AA62-7BF4-3E24F65DA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2A058601-9647-E4F6-A9F9-065878442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7F2744C3-D806-0681-406C-0455FA2B4597}"/>
              </a:ext>
            </a:extLst>
          </p:cNvPr>
          <p:cNvSpPr/>
          <p:nvPr/>
        </p:nvSpPr>
        <p:spPr>
          <a:xfrm>
            <a:off x="7686861" y="4749624"/>
            <a:ext cx="128641" cy="1771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FA799D5-E03C-6469-77D7-E1B578EA398A}"/>
              </a:ext>
            </a:extLst>
          </p:cNvPr>
          <p:cNvSpPr txBox="1"/>
          <p:nvPr/>
        </p:nvSpPr>
        <p:spPr>
          <a:xfrm>
            <a:off x="481801" y="2141494"/>
            <a:ext cx="6141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200" b="0" i="0" u="none" strike="noStrike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lvl1pPr>
          </a:lstStyle>
          <a:p>
            <a:r>
              <a:rPr lang="pt-BR" dirty="0"/>
              <a:t>Empresas inovadoras que realizaram dispêndios em P&amp;D em relação ao total de empresas inovadoras da Indústria, segundo as faixas de pessoal ocupado – 2021/2022/2023 (%)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E83679-924E-E24D-12D4-8D0F79C2B426}"/>
              </a:ext>
            </a:extLst>
          </p:cNvPr>
          <p:cNvSpPr txBox="1"/>
          <p:nvPr/>
        </p:nvSpPr>
        <p:spPr>
          <a:xfrm>
            <a:off x="300724" y="6116097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2.7).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F63CF64-64CC-9BF4-FB25-7D27B771A518}"/>
              </a:ext>
            </a:extLst>
          </p:cNvPr>
          <p:cNvSpPr txBox="1"/>
          <p:nvPr/>
        </p:nvSpPr>
        <p:spPr>
          <a:xfrm>
            <a:off x="7024546" y="5163986"/>
            <a:ext cx="464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1.7).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5602A42-9C84-04D5-ABA8-9358142C8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464970"/>
              </p:ext>
            </p:extLst>
          </p:nvPr>
        </p:nvGraphicFramePr>
        <p:xfrm>
          <a:off x="223925" y="2612012"/>
          <a:ext cx="5944119" cy="345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Seta: da Esquerda para a Direita 5">
            <a:extLst>
              <a:ext uri="{FF2B5EF4-FFF2-40B4-BE49-F238E27FC236}">
                <a16:creationId xmlns:a16="http://schemas.microsoft.com/office/drawing/2014/main" id="{C641473B-D743-E1A4-810D-109A599AB734}"/>
              </a:ext>
            </a:extLst>
          </p:cNvPr>
          <p:cNvSpPr/>
          <p:nvPr/>
        </p:nvSpPr>
        <p:spPr>
          <a:xfrm>
            <a:off x="7609565" y="2950106"/>
            <a:ext cx="214250" cy="13758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53999E82-3D6B-C731-65E1-F40B8CEFC9C2}"/>
              </a:ext>
            </a:extLst>
          </p:cNvPr>
          <p:cNvSpPr/>
          <p:nvPr/>
        </p:nvSpPr>
        <p:spPr>
          <a:xfrm>
            <a:off x="7684299" y="3537256"/>
            <a:ext cx="129470" cy="175976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58E34310-5697-86B0-96D0-66F1EF38306C}"/>
              </a:ext>
            </a:extLst>
          </p:cNvPr>
          <p:cNvSpPr/>
          <p:nvPr/>
        </p:nvSpPr>
        <p:spPr>
          <a:xfrm>
            <a:off x="7687067" y="4446117"/>
            <a:ext cx="129470" cy="175976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CCA830DA-B462-BFAF-61D3-095424BE38B8}"/>
              </a:ext>
            </a:extLst>
          </p:cNvPr>
          <p:cNvSpPr/>
          <p:nvPr/>
        </p:nvSpPr>
        <p:spPr>
          <a:xfrm>
            <a:off x="7687072" y="4146855"/>
            <a:ext cx="129470" cy="175976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3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9FD97D-DF02-1018-D0DC-8AE318CD0677}"/>
              </a:ext>
            </a:extLst>
          </p:cNvPr>
          <p:cNvSpPr/>
          <p:nvPr/>
        </p:nvSpPr>
        <p:spPr>
          <a:xfrm>
            <a:off x="-85725" y="-89683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72626" y="98652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7D4FF3-D905-382B-DAE2-675417C69676}"/>
              </a:ext>
            </a:extLst>
          </p:cNvPr>
          <p:cNvSpPr txBox="1"/>
          <p:nvPr/>
        </p:nvSpPr>
        <p:spPr>
          <a:xfrm>
            <a:off x="6494908" y="1721620"/>
            <a:ext cx="548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D</a:t>
            </a:r>
            <a:r>
              <a:rPr lang="pt-B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istribuição dos dispêndios em P&amp;D interno das empresas inovadoras da Indústria, segundo faixa de pessoal ocupado – Brasil – 2022/2023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2652CF8-8B63-9470-4FF9-792D899BD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856E100-2E42-8803-0065-9DAE078E8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3A66F0C8-CFB8-503B-AA78-772DA3666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7ECAB5E-1565-4C12-C884-440E5037E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15432"/>
              </p:ext>
            </p:extLst>
          </p:nvPr>
        </p:nvGraphicFramePr>
        <p:xfrm>
          <a:off x="-58649" y="2326960"/>
          <a:ext cx="5880100" cy="33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9BBCE5C-13E8-BC46-0F7B-1BFC71C92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090886"/>
              </p:ext>
            </p:extLst>
          </p:nvPr>
        </p:nvGraphicFramePr>
        <p:xfrm>
          <a:off x="5369834" y="2638610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5542051-6AB2-781D-F94C-89211B3B5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086424"/>
              </p:ext>
            </p:extLst>
          </p:nvPr>
        </p:nvGraphicFramePr>
        <p:xfrm>
          <a:off x="8364414" y="2598949"/>
          <a:ext cx="4575175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514FCC-FDEB-6104-E702-F3543F1E3726}"/>
              </a:ext>
            </a:extLst>
          </p:cNvPr>
          <p:cNvSpPr txBox="1"/>
          <p:nvPr/>
        </p:nvSpPr>
        <p:spPr>
          <a:xfrm>
            <a:off x="6423308" y="5462626"/>
            <a:ext cx="4997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2022 e 2023 (Tabela 2.7).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DEA69AB-95D0-A5A7-3251-BAB8FA59FA7E}"/>
              </a:ext>
            </a:extLst>
          </p:cNvPr>
          <p:cNvSpPr txBox="1"/>
          <p:nvPr/>
        </p:nvSpPr>
        <p:spPr>
          <a:xfrm>
            <a:off x="515950" y="5808960"/>
            <a:ext cx="5032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2022  e 2023 (Tabela 1.7).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ED6265C1-78A6-5520-3EF5-758AE8F88532}"/>
              </a:ext>
            </a:extLst>
          </p:cNvPr>
          <p:cNvSpPr txBox="1">
            <a:spLocks/>
          </p:cNvSpPr>
          <p:nvPr/>
        </p:nvSpPr>
        <p:spPr>
          <a:xfrm>
            <a:off x="932634" y="813398"/>
            <a:ext cx="10846620" cy="69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Realização de Dispêndio em P&amp;D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Dispêndio em Pesquisa e desenvolvimento (P&amp;D) </a:t>
            </a:r>
            <a:r>
              <a:rPr lang="pt-BR" sz="1200" b="1" dirty="0">
                <a:solidFill>
                  <a:schemeClr val="accent2"/>
                </a:solidFill>
                <a:latin typeface="Montserrat" panose="00000500000000000000" pitchFamily="2" charset="0"/>
              </a:rPr>
              <a:t>interno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 das empresas inovadoras em 2022 e 2023.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1CD2B7-1F64-4B90-5E34-A82612D32FB8}"/>
              </a:ext>
            </a:extLst>
          </p:cNvPr>
          <p:cNvSpPr txBox="1"/>
          <p:nvPr/>
        </p:nvSpPr>
        <p:spPr>
          <a:xfrm>
            <a:off x="2146881" y="6279452"/>
            <a:ext cx="1618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Univers LT Std 55"/>
              </a:rPr>
              <a:t>Valores (1000 R$)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47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>
          <a:extLst>
            <a:ext uri="{FF2B5EF4-FFF2-40B4-BE49-F238E27FC236}">
              <a16:creationId xmlns:a16="http://schemas.microsoft.com/office/drawing/2014/main" id="{B7CA1EE1-68D2-FE3B-0988-6FF9D7146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43E2585B-0499-6180-3C03-3625145A3EFF}"/>
              </a:ext>
            </a:extLst>
          </p:cNvPr>
          <p:cNvSpPr/>
          <p:nvPr/>
        </p:nvSpPr>
        <p:spPr>
          <a:xfrm>
            <a:off x="0" y="18301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416" name="Google Shape;416;p49">
            <a:extLst>
              <a:ext uri="{FF2B5EF4-FFF2-40B4-BE49-F238E27FC236}">
                <a16:creationId xmlns:a16="http://schemas.microsoft.com/office/drawing/2014/main" id="{8743B10C-3ECA-C8F9-C555-4581703CC1BF}"/>
              </a:ext>
            </a:extLst>
          </p:cNvPr>
          <p:cNvSpPr/>
          <p:nvPr/>
        </p:nvSpPr>
        <p:spPr>
          <a:xfrm rot="-5400000">
            <a:off x="552019" y="951158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>
            <a:extLst>
              <a:ext uri="{FF2B5EF4-FFF2-40B4-BE49-F238E27FC236}">
                <a16:creationId xmlns:a16="http://schemas.microsoft.com/office/drawing/2014/main" id="{8D9B61B9-122D-8B84-EBA3-78A19CF79435}"/>
              </a:ext>
            </a:extLst>
          </p:cNvPr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>
            <a:extLst>
              <a:ext uri="{FF2B5EF4-FFF2-40B4-BE49-F238E27FC236}">
                <a16:creationId xmlns:a16="http://schemas.microsoft.com/office/drawing/2014/main" id="{6885E239-B03C-3950-A07E-0109567950DE}"/>
              </a:ext>
            </a:extLst>
          </p:cNvPr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FAC4ADA-BCD4-0C5F-4DDD-5A6C04E72F42}"/>
              </a:ext>
            </a:extLst>
          </p:cNvPr>
          <p:cNvGrpSpPr/>
          <p:nvPr/>
        </p:nvGrpSpPr>
        <p:grpSpPr>
          <a:xfrm>
            <a:off x="8677171" y="430083"/>
            <a:ext cx="3137267" cy="449558"/>
            <a:chOff x="7200458" y="5729606"/>
            <a:chExt cx="4619723" cy="661988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8F9F63E-AA98-64CC-F6AC-081055CC0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458" y="5909688"/>
              <a:ext cx="1592031" cy="42211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27C3DC9-4BE7-94AF-011A-3AE62CC04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169428" y="5729606"/>
              <a:ext cx="1650753" cy="661988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13F0F35-2424-3D21-E34F-ED53523A9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356" y="227058"/>
            <a:ext cx="1398521" cy="98871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B4E2AFC-4967-3223-E56E-B803136232FC}"/>
              </a:ext>
            </a:extLst>
          </p:cNvPr>
          <p:cNvSpPr txBox="1">
            <a:spLocks/>
          </p:cNvSpPr>
          <p:nvPr/>
        </p:nvSpPr>
        <p:spPr>
          <a:xfrm>
            <a:off x="967818" y="839033"/>
            <a:ext cx="10846620" cy="69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Realização de Dispêndio em P&amp;D</a:t>
            </a:r>
          </a:p>
          <a:p>
            <a:r>
              <a:rPr lang="pt-BR" sz="1200" u="sng" dirty="0">
                <a:solidFill>
                  <a:srgbClr val="2E3192"/>
                </a:solidFill>
                <a:latin typeface="Montserrat" panose="00000500000000000000" pitchFamily="2" charset="0"/>
              </a:rPr>
              <a:t>Distribuição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 do P&amp;D interno das empresas inovadoras, por </a:t>
            </a:r>
            <a:r>
              <a:rPr lang="pt-BR" sz="1200" u="sng" dirty="0">
                <a:solidFill>
                  <a:srgbClr val="2E3192"/>
                </a:solidFill>
                <a:latin typeface="Montserrat" panose="00000500000000000000" pitchFamily="2" charset="0"/>
              </a:rPr>
              <a:t>setores da Indústria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, em 2023. </a:t>
            </a:r>
            <a:r>
              <a:rPr lang="pt-BR" sz="1200" b="1" dirty="0">
                <a:solidFill>
                  <a:schemeClr val="accent2"/>
                </a:solidFill>
                <a:latin typeface="Montserrat" panose="00000500000000000000" pitchFamily="2" charset="0"/>
              </a:rPr>
              <a:t>(%)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B310DA-CD67-A9AC-6FAB-9EB6B11B5B79}"/>
              </a:ext>
            </a:extLst>
          </p:cNvPr>
          <p:cNvSpPr txBox="1"/>
          <p:nvPr/>
        </p:nvSpPr>
        <p:spPr>
          <a:xfrm>
            <a:off x="1751978" y="6615514"/>
            <a:ext cx="4570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1.7).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187368A-D897-56FC-C485-D4BCC1BA6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838154"/>
              </p:ext>
            </p:extLst>
          </p:nvPr>
        </p:nvGraphicFramePr>
        <p:xfrm>
          <a:off x="1131199" y="1661279"/>
          <a:ext cx="7381205" cy="488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65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ntebegrensningsreglene – endringer i konsernet i løpet av inntektsåret">
            <a:extLst>
              <a:ext uri="{FF2B5EF4-FFF2-40B4-BE49-F238E27FC236}">
                <a16:creationId xmlns:a16="http://schemas.microsoft.com/office/drawing/2014/main" id="{C26AFB6D-E878-4981-A0FD-57598C41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55652"/>
            <a:ext cx="12277725" cy="81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rgbClr val="2E31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8448584" y="544862"/>
            <a:ext cx="257567" cy="1717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1" name="Google Shape;421;p49"/>
          <p:cNvSpPr/>
          <p:nvPr/>
        </p:nvSpPr>
        <p:spPr>
          <a:xfrm rot="-5400000">
            <a:off x="10574527" y="342254"/>
            <a:ext cx="865313" cy="576950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4" name="Google Shape;424;p49"/>
          <p:cNvSpPr txBox="1"/>
          <p:nvPr/>
        </p:nvSpPr>
        <p:spPr>
          <a:xfrm>
            <a:off x="1556538" y="2995586"/>
            <a:ext cx="9078921" cy="90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pt-BR" sz="4800">
                <a:solidFill>
                  <a:schemeClr val="bg1"/>
                </a:solidFill>
                <a:latin typeface="Montserrat ExtraBold"/>
                <a:sym typeface="Montserrat ExtraBold"/>
              </a:rPr>
              <a:t>Aspectos metodológicos</a:t>
            </a:r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405660" y="6753041"/>
            <a:ext cx="1046537" cy="69775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1EC05D6-A3A7-438C-B842-D85EDB68D34A}"/>
              </a:ext>
            </a:extLst>
          </p:cNvPr>
          <p:cNvGrpSpPr/>
          <p:nvPr/>
        </p:nvGrpSpPr>
        <p:grpSpPr>
          <a:xfrm>
            <a:off x="8421601" y="6125648"/>
            <a:ext cx="3418137" cy="449558"/>
            <a:chOff x="7139328" y="5690216"/>
            <a:chExt cx="5033312" cy="661988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C7BA9005-EC6C-49DD-8CDF-DDE2EE141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328" y="5816236"/>
              <a:ext cx="1592031" cy="426521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6AC936B-B278-4C79-B6C4-06227177D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521889" y="5690216"/>
              <a:ext cx="1650751" cy="661988"/>
            </a:xfrm>
            <a:prstGeom prst="rect">
              <a:avLst/>
            </a:prstGeom>
          </p:spPr>
        </p:pic>
      </p:grp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6BBA1C60-FE33-2B56-4257-E77EAB52E2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669" y="6200212"/>
            <a:ext cx="786124" cy="4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ntebegrensningsreglene – endringer i konsernet i løpet av inntektsåret">
            <a:extLst>
              <a:ext uri="{FF2B5EF4-FFF2-40B4-BE49-F238E27FC236}">
                <a16:creationId xmlns:a16="http://schemas.microsoft.com/office/drawing/2014/main" id="{C26AFB6D-E878-4981-A0FD-57598C41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55652"/>
            <a:ext cx="12277725" cy="81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33866" y="-482944"/>
            <a:ext cx="12277725" cy="8212441"/>
          </a:xfrm>
          <a:prstGeom prst="rect">
            <a:avLst/>
          </a:prstGeom>
          <a:solidFill>
            <a:srgbClr val="2E31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8448584" y="544862"/>
            <a:ext cx="257567" cy="1717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1" name="Google Shape;421;p49"/>
          <p:cNvSpPr/>
          <p:nvPr/>
        </p:nvSpPr>
        <p:spPr>
          <a:xfrm rot="-5400000">
            <a:off x="10574527" y="342254"/>
            <a:ext cx="865313" cy="576950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4" name="Google Shape;424;p49"/>
          <p:cNvSpPr txBox="1"/>
          <p:nvPr/>
        </p:nvSpPr>
        <p:spPr>
          <a:xfrm>
            <a:off x="1556538" y="2995586"/>
            <a:ext cx="9078921" cy="90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pt-BR" sz="4800" dirty="0">
                <a:solidFill>
                  <a:schemeClr val="bg1"/>
                </a:solidFill>
                <a:latin typeface="Montserrat ExtraBold"/>
                <a:sym typeface="Montserrat ExtraBold"/>
              </a:rPr>
              <a:t>Cooperação</a:t>
            </a:r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405660" y="6753041"/>
            <a:ext cx="1046537" cy="69775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81A071F-EBBE-3A50-7DB1-89E5F52E6F3D}"/>
              </a:ext>
            </a:extLst>
          </p:cNvPr>
          <p:cNvGrpSpPr/>
          <p:nvPr/>
        </p:nvGrpSpPr>
        <p:grpSpPr>
          <a:xfrm>
            <a:off x="8491501" y="6807338"/>
            <a:ext cx="3418137" cy="449558"/>
            <a:chOff x="7139328" y="5690216"/>
            <a:chExt cx="5033312" cy="661988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7F07240-2F83-0EFB-8ED5-8BF43B5D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328" y="5816236"/>
              <a:ext cx="1592031" cy="426521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EC5E651-3F30-C1BE-B4C2-79BE7898D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521889" y="5690216"/>
              <a:ext cx="1650751" cy="66198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61F16A4-B1C2-206C-372A-CC761C49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183" y="5707368"/>
              <a:ext cx="1107483" cy="590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4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noProof="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1176952" y="6598805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6442" y="112522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noProof="0" dirty="0">
                <a:solidFill>
                  <a:srgbClr val="2E3192"/>
                </a:solidFill>
              </a:rPr>
              <a:t>Cooperação para inovar</a:t>
            </a:r>
          </a:p>
          <a:p>
            <a:r>
              <a:rPr lang="pt-BR" sz="1200" noProof="0" dirty="0">
                <a:solidFill>
                  <a:srgbClr val="2E3192"/>
                </a:solidFill>
                <a:latin typeface="Montserrat" panose="00000500000000000000" pitchFamily="2" charset="0"/>
              </a:rPr>
              <a:t>Percentual de empresas que realizaram cooperação ativa para inovar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9BA8C4-977D-E215-CB41-8B69CF050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A76E86-5253-7786-948E-07D5232D25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9CDE4FCE-B971-DB54-E606-84B8232A9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C6ECDEB-E1EA-8FAC-493A-E96ADA00E6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460846"/>
              </p:ext>
            </p:extLst>
          </p:nvPr>
        </p:nvGraphicFramePr>
        <p:xfrm>
          <a:off x="0" y="1990658"/>
          <a:ext cx="5676998" cy="424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CBFD93B-7695-7A78-503C-575857909D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693452"/>
              </p:ext>
            </p:extLst>
          </p:nvPr>
        </p:nvGraphicFramePr>
        <p:xfrm>
          <a:off x="5324248" y="1774660"/>
          <a:ext cx="6795402" cy="439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BE3AED33-954D-D0B9-0DDB-39218FF34A66}"/>
              </a:ext>
            </a:extLst>
          </p:cNvPr>
          <p:cNvSpPr txBox="1"/>
          <p:nvPr/>
        </p:nvSpPr>
        <p:spPr>
          <a:xfrm>
            <a:off x="57596" y="6323115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2.6).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24CA32-A0C4-E0BF-416A-F8918B670EA6}"/>
              </a:ext>
            </a:extLst>
          </p:cNvPr>
          <p:cNvSpPr txBox="1"/>
          <p:nvPr/>
        </p:nvSpPr>
        <p:spPr>
          <a:xfrm>
            <a:off x="6100332" y="6268249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1.6).</a:t>
            </a:r>
          </a:p>
        </p:txBody>
      </p:sp>
    </p:spTree>
    <p:extLst>
      <p:ext uri="{BB962C8B-B14F-4D97-AF65-F5344CB8AC3E}">
        <p14:creationId xmlns:p14="http://schemas.microsoft.com/office/powerpoint/2010/main" val="6947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ntebegrensningsreglene – endringer i konsernet i løpet av inntektsåret">
            <a:extLst>
              <a:ext uri="{FF2B5EF4-FFF2-40B4-BE49-F238E27FC236}">
                <a16:creationId xmlns:a16="http://schemas.microsoft.com/office/drawing/2014/main" id="{C26AFB6D-E878-4981-A0FD-57598C41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55652"/>
            <a:ext cx="12277725" cy="81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475192"/>
            <a:ext cx="12277725" cy="8204689"/>
          </a:xfrm>
          <a:prstGeom prst="rect">
            <a:avLst/>
          </a:prstGeom>
          <a:solidFill>
            <a:srgbClr val="2E31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8448584" y="544862"/>
            <a:ext cx="257567" cy="1717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1" name="Google Shape;421;p49"/>
          <p:cNvSpPr/>
          <p:nvPr/>
        </p:nvSpPr>
        <p:spPr>
          <a:xfrm rot="-5400000">
            <a:off x="10574527" y="342254"/>
            <a:ext cx="865313" cy="576950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4" name="Google Shape;424;p49"/>
          <p:cNvSpPr txBox="1"/>
          <p:nvPr/>
        </p:nvSpPr>
        <p:spPr>
          <a:xfrm>
            <a:off x="1556538" y="2995586"/>
            <a:ext cx="9078921" cy="90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pt-BR" sz="4800" dirty="0">
                <a:solidFill>
                  <a:schemeClr val="bg1"/>
                </a:solidFill>
                <a:latin typeface="Montserrat ExtraBold"/>
                <a:sym typeface="Montserrat ExtraBold"/>
              </a:rPr>
              <a:t>Problemas e Obstáculos</a:t>
            </a:r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405660" y="6753041"/>
            <a:ext cx="1046537" cy="69775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FBF02E-38D8-3882-49D4-A2F38C133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234" y="7089318"/>
            <a:ext cx="3420152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0" y="149466"/>
            <a:ext cx="12277725" cy="6943725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noProof="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1387683" y="6631990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989022" y="817294"/>
            <a:ext cx="8768958" cy="89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noProof="0" dirty="0">
                <a:solidFill>
                  <a:srgbClr val="2E3192"/>
                </a:solidFill>
              </a:rPr>
              <a:t>Dificuldades e obstáculos para inovar - Inovadoras</a:t>
            </a:r>
          </a:p>
          <a:p>
            <a:r>
              <a:rPr lang="pt-BR" sz="1200" noProof="0" dirty="0">
                <a:solidFill>
                  <a:srgbClr val="2E3192"/>
                </a:solidFill>
                <a:latin typeface="Montserrat" panose="00000500000000000000" pitchFamily="2" charset="0"/>
              </a:rPr>
              <a:t>Percentual de empresas inovadoras que informaram ter encontrado dificuldade e/ou obstáculos para inovar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9E63BB5-01C4-46EE-20A6-A40EF05F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B145F4E-191D-F88D-8564-CDF58FE30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359FE60B-2080-F286-B78C-42D2458F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3506A9E-26AA-9759-1E9D-E814938DE7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821413"/>
              </p:ext>
            </p:extLst>
          </p:nvPr>
        </p:nvGraphicFramePr>
        <p:xfrm>
          <a:off x="375026" y="1848673"/>
          <a:ext cx="5379079" cy="435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F47F1CD-5583-B88E-912A-F750E310D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20114"/>
              </p:ext>
            </p:extLst>
          </p:nvPr>
        </p:nvGraphicFramePr>
        <p:xfrm>
          <a:off x="5249800" y="1691005"/>
          <a:ext cx="6869849" cy="476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0696DD3F-CE79-385E-C74C-A999D38B1F8D}"/>
              </a:ext>
            </a:extLst>
          </p:cNvPr>
          <p:cNvSpPr txBox="1"/>
          <p:nvPr/>
        </p:nvSpPr>
        <p:spPr>
          <a:xfrm>
            <a:off x="-36670" y="6323115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2.4).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2779BB-D418-2A66-DF57-7ADC9FE945BE}"/>
              </a:ext>
            </a:extLst>
          </p:cNvPr>
          <p:cNvSpPr txBox="1"/>
          <p:nvPr/>
        </p:nvSpPr>
        <p:spPr>
          <a:xfrm>
            <a:off x="6043772" y="6428505"/>
            <a:ext cx="5420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 (Tabela 1.4).</a:t>
            </a:r>
          </a:p>
        </p:txBody>
      </p:sp>
    </p:spTree>
    <p:extLst>
      <p:ext uri="{BB962C8B-B14F-4D97-AF65-F5344CB8AC3E}">
        <p14:creationId xmlns:p14="http://schemas.microsoft.com/office/powerpoint/2010/main" val="42804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16706" y="-59489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135097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975816" y="780957"/>
            <a:ext cx="9369052" cy="89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Dificuldades e obstáculos para inovar – Não inovadoras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Percentual de empresas não inovadoras que informaram ter encontrado dificuldades e/ou obstáculos para inovar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F639EC-1754-B255-3F58-507F17089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48B5698-A5E4-3137-7105-BD063CA84D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D6EA2095-1824-20C5-FD3A-A18B8ACA8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04B28C1-A910-3356-5F15-6BBBA1CA9BEF}"/>
              </a:ext>
            </a:extLst>
          </p:cNvPr>
          <p:cNvSpPr txBox="1"/>
          <p:nvPr/>
        </p:nvSpPr>
        <p:spPr>
          <a:xfrm>
            <a:off x="7025340" y="1639606"/>
            <a:ext cx="5004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pt-BR" sz="11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ea typeface="+mn-ea"/>
                <a:cs typeface="Arial" panose="020B0604020202020204" pitchFamily="34" charset="0"/>
              </a:defRPr>
            </a:pPr>
            <a:r>
              <a:rPr lang="pt-BR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old"/>
                <a:ea typeface="+mn-ea"/>
                <a:cs typeface="Arial" panose="020B0604020202020204" pitchFamily="34" charset="0"/>
              </a:rPr>
              <a:t>Distribuição de empresas não inovadoras, por tipo de problema e obstáculo enfrentado, para o total da Indústria - 2021/2022/2023 (%)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580FB8C-E186-5DC1-6A5C-45CCA2AAD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347147"/>
              </p:ext>
            </p:extLst>
          </p:nvPr>
        </p:nvGraphicFramePr>
        <p:xfrm>
          <a:off x="161866" y="1965086"/>
          <a:ext cx="5531924" cy="424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A545B0B-F715-3383-0FE1-D6BA272A0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84563"/>
              </p:ext>
            </p:extLst>
          </p:nvPr>
        </p:nvGraphicFramePr>
        <p:xfrm>
          <a:off x="5617742" y="1951124"/>
          <a:ext cx="6514560" cy="403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AE1C9D68-BDC2-0DE0-EA1E-C32978C209C7}"/>
              </a:ext>
            </a:extLst>
          </p:cNvPr>
          <p:cNvSpPr txBox="1"/>
          <p:nvPr/>
        </p:nvSpPr>
        <p:spPr>
          <a:xfrm>
            <a:off x="6351627" y="5934265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1.5).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F8E55E2-6A8C-4535-80F2-601DB5CF32F5}"/>
              </a:ext>
            </a:extLst>
          </p:cNvPr>
          <p:cNvGrpSpPr/>
          <p:nvPr/>
        </p:nvGrpSpPr>
        <p:grpSpPr>
          <a:xfrm>
            <a:off x="7565472" y="6224780"/>
            <a:ext cx="4078941" cy="596297"/>
            <a:chOff x="9313842" y="2792507"/>
            <a:chExt cx="2565451" cy="295555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68ADE25-423B-4428-F651-847257E0B484}"/>
                </a:ext>
              </a:extLst>
            </p:cNvPr>
            <p:cNvSpPr txBox="1"/>
            <p:nvPr/>
          </p:nvSpPr>
          <p:spPr>
            <a:xfrm>
              <a:off x="9505527" y="4060863"/>
              <a:ext cx="2221482" cy="1198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* Em 2021: Escassez de recursos públicos</a:t>
              </a:r>
              <a:endParaRPr lang="pt-BR" sz="1400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499537D-6F8F-AA77-3DD7-6B78D0CAF650}"/>
                </a:ext>
              </a:extLst>
            </p:cNvPr>
            <p:cNvSpPr txBox="1"/>
            <p:nvPr/>
          </p:nvSpPr>
          <p:spPr>
            <a:xfrm>
              <a:off x="10110919" y="3146341"/>
              <a:ext cx="752687" cy="1271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EC313E"/>
                  </a:solidFill>
                </a:rPr>
                <a:t>ATENÇÃO!</a:t>
              </a: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56ACBC01-D67A-DDA5-3506-02AEDB326C40}"/>
                </a:ext>
              </a:extLst>
            </p:cNvPr>
            <p:cNvSpPr/>
            <p:nvPr/>
          </p:nvSpPr>
          <p:spPr>
            <a:xfrm>
              <a:off x="9313842" y="2792507"/>
              <a:ext cx="2565451" cy="2955552"/>
            </a:xfrm>
            <a:prstGeom prst="round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7D0F785-386F-85BB-BEFC-7FDDD1BC3B9C}"/>
              </a:ext>
            </a:extLst>
          </p:cNvPr>
          <p:cNvSpPr txBox="1"/>
          <p:nvPr/>
        </p:nvSpPr>
        <p:spPr>
          <a:xfrm>
            <a:off x="384403" y="6342904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2.5).</a:t>
            </a:r>
          </a:p>
        </p:txBody>
      </p:sp>
    </p:spTree>
    <p:extLst>
      <p:ext uri="{BB962C8B-B14F-4D97-AF65-F5344CB8AC3E}">
        <p14:creationId xmlns:p14="http://schemas.microsoft.com/office/powerpoint/2010/main" val="3811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ntebegrensningsreglene – endringer i konsernet i løpet av inntektsåret">
            <a:extLst>
              <a:ext uri="{FF2B5EF4-FFF2-40B4-BE49-F238E27FC236}">
                <a16:creationId xmlns:a16="http://schemas.microsoft.com/office/drawing/2014/main" id="{C26AFB6D-E878-4981-A0FD-57598C41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55652"/>
            <a:ext cx="12277725" cy="81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455652"/>
            <a:ext cx="12277725" cy="8185150"/>
          </a:xfrm>
          <a:prstGeom prst="rect">
            <a:avLst/>
          </a:prstGeom>
          <a:solidFill>
            <a:srgbClr val="2E31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8448584" y="544862"/>
            <a:ext cx="257567" cy="1717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1" name="Google Shape;421;p49"/>
          <p:cNvSpPr/>
          <p:nvPr/>
        </p:nvSpPr>
        <p:spPr>
          <a:xfrm rot="-5400000">
            <a:off x="10574527" y="342254"/>
            <a:ext cx="865313" cy="576950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4" name="Google Shape;424;p49"/>
          <p:cNvSpPr txBox="1"/>
          <p:nvPr/>
        </p:nvSpPr>
        <p:spPr>
          <a:xfrm>
            <a:off x="1556538" y="2995586"/>
            <a:ext cx="9078921" cy="90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pt-BR" sz="4800" dirty="0">
                <a:solidFill>
                  <a:schemeClr val="bg1"/>
                </a:solidFill>
                <a:latin typeface="Montserrat ExtraBold"/>
                <a:sym typeface="Montserrat ExtraBold"/>
              </a:rPr>
              <a:t>Expectativas</a:t>
            </a:r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405660" y="6753041"/>
            <a:ext cx="1046537" cy="69775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E28AF6F-1941-C829-0C08-58A2C568DF76}"/>
              </a:ext>
            </a:extLst>
          </p:cNvPr>
          <p:cNvGrpSpPr/>
          <p:nvPr/>
        </p:nvGrpSpPr>
        <p:grpSpPr>
          <a:xfrm>
            <a:off x="8612435" y="6745939"/>
            <a:ext cx="3418137" cy="449558"/>
            <a:chOff x="7139328" y="5690216"/>
            <a:chExt cx="5033312" cy="661988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5BCE907-9D22-2E85-0F11-9545A89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328" y="5816236"/>
              <a:ext cx="1592031" cy="42652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81AA258C-5AA6-6A9D-2DFE-C82E020252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521889" y="5690216"/>
              <a:ext cx="1650751" cy="66198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A52DAC0-AEDF-0B3B-77EA-CFCBCE90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183" y="5707368"/>
              <a:ext cx="1107483" cy="590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8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2B98D1-D6DA-163E-4396-38CBC9FB467B}"/>
              </a:ext>
            </a:extLst>
          </p:cNvPr>
          <p:cNvSpPr/>
          <p:nvPr/>
        </p:nvSpPr>
        <p:spPr>
          <a:xfrm>
            <a:off x="-27296" y="-4801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117825" y="1019056"/>
            <a:ext cx="9240959" cy="74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Engajamento em P&amp;D das empresas inovadoras - 2024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Como as empresas inovadoras planejaram os dispêndios em P&amp;D interno ano de 2024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9A22D66-9769-AB2E-EB54-3A4B0164E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02" y="146557"/>
            <a:ext cx="1205124" cy="3195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5B89F53-A8BB-322C-5B27-81D596084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7824"/>
            <a:ext cx="1249573" cy="501106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07B36251-B713-E0AE-C8B9-AC22F57C4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26" y="-231592"/>
            <a:ext cx="1521530" cy="1075829"/>
          </a:xfrm>
          <a:prstGeom prst="rect">
            <a:avLst/>
          </a:prstGeom>
        </p:spPr>
      </p:pic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5D1810D-EED9-4895-AA2D-4F694013F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001502"/>
              </p:ext>
            </p:extLst>
          </p:nvPr>
        </p:nvGraphicFramePr>
        <p:xfrm>
          <a:off x="5132924" y="2080384"/>
          <a:ext cx="5839876" cy="371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72CC9C5-7836-4044-5528-FE835C604841}"/>
              </a:ext>
            </a:extLst>
          </p:cNvPr>
          <p:cNvSpPr/>
          <p:nvPr/>
        </p:nvSpPr>
        <p:spPr bwMode="auto">
          <a:xfrm>
            <a:off x="1117825" y="2200449"/>
            <a:ext cx="3527151" cy="3249338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solidFill>
                  <a:prstClr val="black"/>
                </a:solidFill>
                <a:latin typeface="Calibri"/>
              </a:rPr>
              <a:t>PERGUNTA</a:t>
            </a:r>
            <a:r>
              <a:rPr lang="pt-BR" sz="1800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No atual ano de 2024, como devem evoluir os dispêndios em P&amp;D interno da empresa em comparação a 2023?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black"/>
                </a:solidFill>
              </a:rPr>
              <a:t>O questionário foi preenchido pelas empresas informantes </a:t>
            </a:r>
            <a:r>
              <a:rPr lang="pt-BR" sz="1400" dirty="0">
                <a:solidFill>
                  <a:schemeClr val="tx1"/>
                </a:solidFill>
              </a:rPr>
              <a:t>entre 07/08/2024 e 31/10/2024.</a:t>
            </a:r>
            <a:endParaRPr lang="pt-BR" sz="1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867BC9-DC74-4FCE-2B28-58695F450DF4}"/>
              </a:ext>
            </a:extLst>
          </p:cNvPr>
          <p:cNvSpPr txBox="1"/>
          <p:nvPr/>
        </p:nvSpPr>
        <p:spPr>
          <a:xfrm>
            <a:off x="5918987" y="5784922"/>
            <a:ext cx="464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1.9).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FBCD4E5-935B-0A7E-73EA-06DD73587220}"/>
              </a:ext>
            </a:extLst>
          </p:cNvPr>
          <p:cNvSpPr/>
          <p:nvPr/>
        </p:nvSpPr>
        <p:spPr>
          <a:xfrm>
            <a:off x="10568337" y="2488344"/>
            <a:ext cx="1470581" cy="2888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u="sng" dirty="0">
                <a:solidFill>
                  <a:schemeClr val="tx1"/>
                </a:solidFill>
              </a:rPr>
              <a:t>2023 em relação a 2022</a:t>
            </a:r>
            <a:r>
              <a:rPr lang="pt-BR" sz="1400" dirty="0">
                <a:solidFill>
                  <a:schemeClr val="tx1"/>
                </a:solidFill>
              </a:rPr>
              <a:t>: </a:t>
            </a: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56,4%</a:t>
            </a:r>
            <a:r>
              <a:rPr lang="pt-BR" sz="1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39,8%</a:t>
            </a: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3,9%</a:t>
            </a:r>
          </a:p>
        </p:txBody>
      </p:sp>
    </p:spTree>
    <p:extLst>
      <p:ext uri="{BB962C8B-B14F-4D97-AF65-F5344CB8AC3E}">
        <p14:creationId xmlns:p14="http://schemas.microsoft.com/office/powerpoint/2010/main" val="26592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0" y="-46758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117825" y="1043855"/>
            <a:ext cx="8862204" cy="72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Expectativas das empresas inovadoras - 2025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Como as empresas inovadoras planejam os dispêndios em P&amp;D interno para o ano de 2025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3DFBE39-101A-4B05-911E-CAC2D6BB69E9}"/>
              </a:ext>
              <a:ext uri="{147F2762-F138-4A5C-976F-8EAC2B608ADB}">
                <a16:predDERef xmlns:a16="http://schemas.microsoft.com/office/drawing/2014/main" pred="{95D1810D-EED9-4895-AA2D-4F694013F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948869"/>
              </p:ext>
            </p:extLst>
          </p:nvPr>
        </p:nvGraphicFramePr>
        <p:xfrm>
          <a:off x="5321027" y="2092743"/>
          <a:ext cx="5440729" cy="363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340A2D47-249D-952A-6111-731A822214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02" y="146557"/>
            <a:ext cx="1205124" cy="31953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97BC47F-49F9-9CDC-6675-2E1A3C68EB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7824"/>
            <a:ext cx="1249573" cy="501106"/>
          </a:xfrm>
          <a:prstGeom prst="rect">
            <a:avLst/>
          </a:prstGeom>
        </p:spPr>
      </p:pic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9EF46D47-F849-C3DE-438D-DD21807F8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26" y="-231592"/>
            <a:ext cx="1521530" cy="1075829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BB5E27D-9C33-8A3C-CE0F-5A74A00D8228}"/>
              </a:ext>
            </a:extLst>
          </p:cNvPr>
          <p:cNvSpPr/>
          <p:nvPr/>
        </p:nvSpPr>
        <p:spPr bwMode="auto">
          <a:xfrm>
            <a:off x="1117825" y="2200449"/>
            <a:ext cx="3527151" cy="3249338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solidFill>
                  <a:prstClr val="black"/>
                </a:solidFill>
                <a:latin typeface="Calibri"/>
              </a:rPr>
              <a:t>PERGUNTA</a:t>
            </a:r>
            <a:r>
              <a:rPr lang="pt-BR" sz="1800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Em 2025, como você espera que evoluam os dispêndios em P&amp;D interno da empresa em comparação a 2024?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black"/>
                </a:solidFill>
              </a:rPr>
              <a:t>O questionário foi preenchido pelas empresas informantes </a:t>
            </a:r>
            <a:r>
              <a:rPr lang="pt-BR" sz="1400" dirty="0">
                <a:solidFill>
                  <a:schemeClr val="tx1"/>
                </a:solidFill>
              </a:rPr>
              <a:t>entre 07/08/2024 e 31/10/2024.</a:t>
            </a:r>
            <a:endParaRPr lang="pt-BR" sz="1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6850A5-A6A0-CD9A-C0AD-31DBEC4F201A}"/>
              </a:ext>
            </a:extLst>
          </p:cNvPr>
          <p:cNvSpPr txBox="1"/>
          <p:nvPr/>
        </p:nvSpPr>
        <p:spPr>
          <a:xfrm>
            <a:off x="5918987" y="5784922"/>
            <a:ext cx="464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1.9).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E61A46-3D90-1DFC-C960-EA19686ED0DD}"/>
              </a:ext>
            </a:extLst>
          </p:cNvPr>
          <p:cNvSpPr/>
          <p:nvPr/>
        </p:nvSpPr>
        <p:spPr>
          <a:xfrm>
            <a:off x="10426932" y="2398015"/>
            <a:ext cx="1470581" cy="2888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u="sng" dirty="0">
                <a:solidFill>
                  <a:schemeClr val="tx1"/>
                </a:solidFill>
              </a:rPr>
              <a:t>2024 em relação a 2023</a:t>
            </a:r>
            <a:r>
              <a:rPr lang="pt-BR" sz="1400" dirty="0">
                <a:solidFill>
                  <a:schemeClr val="tx1"/>
                </a:solidFill>
              </a:rPr>
              <a:t>: </a:t>
            </a: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50,8%</a:t>
            </a:r>
            <a:r>
              <a:rPr lang="pt-BR" sz="1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46,6%</a:t>
            </a: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2,5%</a:t>
            </a:r>
          </a:p>
        </p:txBody>
      </p:sp>
    </p:spTree>
    <p:extLst>
      <p:ext uri="{BB962C8B-B14F-4D97-AF65-F5344CB8AC3E}">
        <p14:creationId xmlns:p14="http://schemas.microsoft.com/office/powerpoint/2010/main" val="37808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pic>
        <p:nvPicPr>
          <p:cNvPr id="425" name="Google Shape;425;p49"/>
          <p:cNvPicPr preferRelativeResize="0"/>
          <p:nvPr/>
        </p:nvPicPr>
        <p:blipFill rotWithShape="1">
          <a:blip r:embed="rId3">
            <a:alphaModFix/>
          </a:blip>
          <a:srcRect l="30052" t="35316" r="30048" b="12"/>
          <a:stretch/>
        </p:blipFill>
        <p:spPr>
          <a:xfrm>
            <a:off x="-1824750" y="4616840"/>
            <a:ext cx="3563775" cy="3249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215270" y="1286626"/>
            <a:ext cx="10210112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Engajamento em P&amp;D das empresas NÃO inovadoras - 2024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Como as empresas não inovadoras se engajaram em atividades internas de P&amp;D no ano de 2024</a:t>
            </a:r>
          </a:p>
        </p:txBody>
      </p:sp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FC356D9C-E4F9-2B54-5867-8746654F422C}"/>
              </a:ext>
            </a:extLst>
          </p:cNvPr>
          <p:cNvSpPr/>
          <p:nvPr/>
        </p:nvSpPr>
        <p:spPr>
          <a:xfrm>
            <a:off x="6233595" y="2387812"/>
            <a:ext cx="3510675" cy="2408948"/>
          </a:xfrm>
          <a:prstGeom prst="wedgeRoundRectCallout">
            <a:avLst>
              <a:gd name="adj1" fmla="val -82346"/>
              <a:gd name="adj2" fmla="val 4271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00FD3DD-AB1B-DE6B-8D81-FF6710D0AE4B}"/>
              </a:ext>
            </a:extLst>
          </p:cNvPr>
          <p:cNvSpPr txBox="1"/>
          <p:nvPr/>
        </p:nvSpPr>
        <p:spPr>
          <a:xfrm>
            <a:off x="6486675" y="2714834"/>
            <a:ext cx="3102429" cy="175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rgbClr val="000000"/>
              </a:buClr>
              <a:buSzPts val="1100"/>
            </a:pPr>
            <a:r>
              <a:rPr lang="pt-BR" sz="1400" b="1" dirty="0">
                <a:latin typeface="Montserrat" panose="00000500000000000000" pitchFamily="2" charset="0"/>
              </a:rPr>
              <a:t>83,6% </a:t>
            </a:r>
            <a:r>
              <a:rPr lang="pt-BR" sz="1400" dirty="0">
                <a:latin typeface="Montserrat" panose="00000500000000000000" pitchFamily="2" charset="0"/>
              </a:rPr>
              <a:t>das empresas não inovadoras informaram que </a:t>
            </a:r>
            <a:r>
              <a:rPr lang="pt-BR" sz="1400" u="sng" dirty="0">
                <a:latin typeface="Montserrat" panose="00000500000000000000" pitchFamily="2" charset="0"/>
              </a:rPr>
              <a:t>não pretendiam realizar dispêndios em P&amp;D em 2024.</a:t>
            </a:r>
            <a:endParaRPr lang="pt-BR" sz="14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79DA6A6-592D-337C-1873-A24C46EA981E}"/>
              </a:ext>
            </a:extLst>
          </p:cNvPr>
          <p:cNvGrpSpPr/>
          <p:nvPr/>
        </p:nvGrpSpPr>
        <p:grpSpPr>
          <a:xfrm>
            <a:off x="1747616" y="2179978"/>
            <a:ext cx="2907453" cy="3705409"/>
            <a:chOff x="610112" y="1586144"/>
            <a:chExt cx="10283566" cy="10088315"/>
          </a:xfrm>
        </p:grpSpPr>
        <p:sp>
          <p:nvSpPr>
            <p:cNvPr id="5" name="Retângulo: Cantos Arredondados 51">
              <a:extLst>
                <a:ext uri="{FF2B5EF4-FFF2-40B4-BE49-F238E27FC236}">
                  <a16:creationId xmlns:a16="http://schemas.microsoft.com/office/drawing/2014/main" id="{00EA19A6-10C1-2A48-8A96-7DD3C9C272C8}"/>
                </a:ext>
              </a:extLst>
            </p:cNvPr>
            <p:cNvSpPr/>
            <p:nvPr/>
          </p:nvSpPr>
          <p:spPr bwMode="auto">
            <a:xfrm>
              <a:off x="610112" y="1600632"/>
              <a:ext cx="10283566" cy="1007382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lgDashDot"/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pt-BR" sz="1200"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43D400B-09BB-CE2F-F430-B374E410E3D3}"/>
                </a:ext>
              </a:extLst>
            </p:cNvPr>
            <p:cNvSpPr txBox="1"/>
            <p:nvPr/>
          </p:nvSpPr>
          <p:spPr>
            <a:xfrm>
              <a:off x="680307" y="1586144"/>
              <a:ext cx="9829642" cy="9613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b="1" dirty="0">
                  <a:solidFill>
                    <a:prstClr val="black"/>
                  </a:solidFill>
                  <a:latin typeface="Calibri"/>
                </a:rPr>
                <a:t>PERGUNTA</a:t>
              </a:r>
              <a:r>
                <a:rPr lang="pt-BR" sz="1200" dirty="0">
                  <a:solidFill>
                    <a:prstClr val="black"/>
                  </a:solidFill>
                  <a:latin typeface="Calibri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</a:rPr>
                <a:t>No atual ano de 2024, a empresa está engajada em alguma atividade inovativa que envolva algum dispêndio em P&amp;D interno, ou seja, realizado dentro da empresa?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000" dirty="0">
                  <a:solidFill>
                    <a:prstClr val="black"/>
                  </a:solidFill>
                  <a:latin typeface="Calibri"/>
                </a:rPr>
                <a:t>O questionário foi preenchido pelas empresas informantes entre 07 de agosto e 31 de outubro de 2024.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9F2588A-9CE2-1AB2-D59B-022B4436711E}"/>
              </a:ext>
            </a:extLst>
          </p:cNvPr>
          <p:cNvGrpSpPr/>
          <p:nvPr/>
        </p:nvGrpSpPr>
        <p:grpSpPr>
          <a:xfrm>
            <a:off x="8677171" y="430083"/>
            <a:ext cx="3137267" cy="449558"/>
            <a:chOff x="7200458" y="5729606"/>
            <a:chExt cx="4619723" cy="661988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4AEA4B98-80A0-5743-E7FC-18F30FD08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458" y="5909688"/>
              <a:ext cx="1592031" cy="422114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67F0388-DFFB-7B0B-B8EC-F8B257B0B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169428" y="5729606"/>
              <a:ext cx="1650753" cy="661988"/>
            </a:xfrm>
            <a:prstGeom prst="rect">
              <a:avLst/>
            </a:prstGeom>
          </p:spPr>
        </p:pic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3EADB7D1-E3C3-7971-4A1D-F24B2720C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356" y="227058"/>
            <a:ext cx="1398521" cy="98871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E4A936-0330-82BD-06AD-C41D8A85A08B}"/>
              </a:ext>
            </a:extLst>
          </p:cNvPr>
          <p:cNvSpPr txBox="1"/>
          <p:nvPr/>
        </p:nvSpPr>
        <p:spPr>
          <a:xfrm>
            <a:off x="6282551" y="4933157"/>
            <a:ext cx="351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IBGE, PINTEC Semestral: Indicadores Básicos, 2023 (Tabela 1.10).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B9DEA02-7865-630A-4966-1622B0CDB087}"/>
              </a:ext>
            </a:extLst>
          </p:cNvPr>
          <p:cNvSpPr/>
          <p:nvPr/>
        </p:nvSpPr>
        <p:spPr>
          <a:xfrm>
            <a:off x="10257253" y="3016246"/>
            <a:ext cx="1623663" cy="1046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u="sng" dirty="0">
                <a:solidFill>
                  <a:schemeClr val="tx1"/>
                </a:solidFill>
              </a:rPr>
              <a:t>Engajamento não inovadoras - 2023</a:t>
            </a:r>
            <a:r>
              <a:rPr lang="pt-BR" sz="1400" dirty="0">
                <a:solidFill>
                  <a:schemeClr val="tx1"/>
                </a:solidFill>
              </a:rPr>
              <a:t>: </a:t>
            </a: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83,2%</a:t>
            </a:r>
            <a:r>
              <a:rPr lang="pt-BR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5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noProof="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900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117825" y="964079"/>
            <a:ext cx="9684021" cy="8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noProof="0" dirty="0">
                <a:solidFill>
                  <a:srgbClr val="2E3192"/>
                </a:solidFill>
              </a:rPr>
              <a:t>Expectativas das empresas NÃO inovadoras - 2025</a:t>
            </a:r>
          </a:p>
          <a:p>
            <a:r>
              <a:rPr lang="pt-BR" sz="1200" noProof="0" dirty="0">
                <a:solidFill>
                  <a:srgbClr val="2E3192"/>
                </a:solidFill>
                <a:latin typeface="Montserrat" panose="00000500000000000000" pitchFamily="2" charset="0"/>
              </a:rPr>
              <a:t>Como as empresas </a:t>
            </a:r>
            <a:r>
              <a:rPr lang="pt-BR" sz="1200" noProof="0" dirty="0">
                <a:latin typeface="Montserrat" panose="00000500000000000000" pitchFamily="2" charset="0"/>
              </a:rPr>
              <a:t>não inovadoras </a:t>
            </a:r>
            <a:r>
              <a:rPr lang="pt-BR" sz="1200" noProof="0" dirty="0">
                <a:solidFill>
                  <a:srgbClr val="2E3192"/>
                </a:solidFill>
                <a:latin typeface="Montserrat" panose="00000500000000000000" pitchFamily="2" charset="0"/>
              </a:rPr>
              <a:t>planejam os dispêndios em atividades internas de P&amp;D no ano de 2025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8EBB10F-2D0C-4DFF-9DB1-7BBAFDADD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180768"/>
              </p:ext>
            </p:extLst>
          </p:nvPr>
        </p:nvGraphicFramePr>
        <p:xfrm>
          <a:off x="5454313" y="2196449"/>
          <a:ext cx="5341066" cy="354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939712A2-F251-851D-D55F-E007907DF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02" y="146557"/>
            <a:ext cx="1205124" cy="3195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EC06CAF-032E-B601-698D-77E572AAE8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7824"/>
            <a:ext cx="1249573" cy="501106"/>
          </a:xfrm>
          <a:prstGeom prst="rect">
            <a:avLst/>
          </a:prstGeom>
        </p:spPr>
      </p:pic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5E75D58E-FE34-295A-0E68-F1B67A2EC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26" y="-231592"/>
            <a:ext cx="1521530" cy="1075829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8D5261-46AA-FBB5-75A0-89664E3EE5B9}"/>
              </a:ext>
            </a:extLst>
          </p:cNvPr>
          <p:cNvSpPr/>
          <p:nvPr/>
        </p:nvSpPr>
        <p:spPr bwMode="auto">
          <a:xfrm>
            <a:off x="1117825" y="2200449"/>
            <a:ext cx="3527151" cy="3249338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800" b="1" noProof="0" dirty="0">
                <a:solidFill>
                  <a:prstClr val="black"/>
                </a:solidFill>
                <a:latin typeface="Calibri"/>
              </a:rPr>
              <a:t>PERGUNTA</a:t>
            </a:r>
            <a:r>
              <a:rPr lang="pt-BR" sz="1800" noProof="0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noProof="0" dirty="0">
                <a:solidFill>
                  <a:schemeClr val="accent5">
                    <a:lumMod val="75000"/>
                  </a:schemeClr>
                </a:solidFill>
              </a:rPr>
              <a:t>Em 2025, como você espera que evoluam os dispêndios em P&amp;D interno da empresa em comparação a 2024?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noProof="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noProof="0" dirty="0">
                <a:solidFill>
                  <a:prstClr val="black"/>
                </a:solidFill>
              </a:rPr>
              <a:t>O questionário foi preenchido pelas empresas informantes </a:t>
            </a:r>
            <a:r>
              <a:rPr lang="pt-BR" sz="1400" noProof="0" dirty="0">
                <a:solidFill>
                  <a:schemeClr val="tx1"/>
                </a:solidFill>
              </a:rPr>
              <a:t>entre 07/08/2024 e 31/10/2024.</a:t>
            </a:r>
            <a:endParaRPr lang="pt-BR" sz="1400" noProof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DF07D2-96B4-ECF2-AEE2-CFA41B47096D}"/>
              </a:ext>
            </a:extLst>
          </p:cNvPr>
          <p:cNvSpPr txBox="1"/>
          <p:nvPr/>
        </p:nvSpPr>
        <p:spPr>
          <a:xfrm>
            <a:off x="5918987" y="5784922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1.10).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2D868C-5529-6A72-EF54-96EA32795845}"/>
              </a:ext>
            </a:extLst>
          </p:cNvPr>
          <p:cNvSpPr/>
          <p:nvPr/>
        </p:nvSpPr>
        <p:spPr>
          <a:xfrm>
            <a:off x="10568337" y="2431787"/>
            <a:ext cx="1470581" cy="2888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u="sng" dirty="0">
                <a:solidFill>
                  <a:schemeClr val="tx1"/>
                </a:solidFill>
              </a:rPr>
              <a:t>2024 em relação a 2023</a:t>
            </a:r>
            <a:r>
              <a:rPr lang="pt-BR" sz="1400" dirty="0">
                <a:solidFill>
                  <a:schemeClr val="tx1"/>
                </a:solidFill>
              </a:rPr>
              <a:t>: </a:t>
            </a: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71,9%</a:t>
            </a:r>
            <a:r>
              <a:rPr lang="pt-BR" sz="1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27,3%</a:t>
            </a: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0,9%</a:t>
            </a:r>
          </a:p>
        </p:txBody>
      </p:sp>
    </p:spTree>
    <p:extLst>
      <p:ext uri="{BB962C8B-B14F-4D97-AF65-F5344CB8AC3E}">
        <p14:creationId xmlns:p14="http://schemas.microsoft.com/office/powerpoint/2010/main" val="10824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1F48FC0-FCA8-EEE0-0604-BE8C1A184F07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73963" y="1059530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>
                <a:solidFill>
                  <a:srgbClr val="2E3192"/>
                </a:solidFill>
              </a:rPr>
              <a:t>Viabilização da PINTEC Semestral</a:t>
            </a:r>
          </a:p>
          <a:p>
            <a:r>
              <a:rPr lang="pt-BR" sz="1200">
                <a:solidFill>
                  <a:srgbClr val="2E3192"/>
                </a:solidFill>
                <a:latin typeface="Montserrat" panose="00000500000000000000" pitchFamily="2" charset="0"/>
              </a:rPr>
              <a:t>Convênio estabelecido em Dez./2021 para período de 4 anos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F441EE0-CCA2-425D-0CB1-32800AC1C02B}"/>
              </a:ext>
            </a:extLst>
          </p:cNvPr>
          <p:cNvGrpSpPr/>
          <p:nvPr/>
        </p:nvGrpSpPr>
        <p:grpSpPr>
          <a:xfrm>
            <a:off x="8677171" y="430083"/>
            <a:ext cx="3137267" cy="449558"/>
            <a:chOff x="7200458" y="5729606"/>
            <a:chExt cx="4619723" cy="66198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3CDB5AE-47E2-1EA1-1FCF-E00473DDD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458" y="5909688"/>
              <a:ext cx="1592031" cy="42211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2634BF5-CB0E-416E-E950-A3427BF2B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169428" y="5729606"/>
              <a:ext cx="1650753" cy="661988"/>
            </a:xfrm>
            <a:prstGeom prst="rect">
              <a:avLst/>
            </a:prstGeom>
          </p:spPr>
        </p:pic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44B9C6A3-360D-134A-6CE2-EDE6E1115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829" y="2187875"/>
            <a:ext cx="2207121" cy="1096531"/>
          </a:xfrm>
          <a:prstGeom prst="rect">
            <a:avLst/>
          </a:prstGeom>
        </p:spPr>
      </p:pic>
      <p:sp>
        <p:nvSpPr>
          <p:cNvPr id="20" name="Retângulo: Cantos Arredondados 5">
            <a:extLst>
              <a:ext uri="{FF2B5EF4-FFF2-40B4-BE49-F238E27FC236}">
                <a16:creationId xmlns:a16="http://schemas.microsoft.com/office/drawing/2014/main" id="{32E8CA5E-0264-4F62-8FE1-24BC06EC6ACA}"/>
              </a:ext>
            </a:extLst>
          </p:cNvPr>
          <p:cNvSpPr/>
          <p:nvPr/>
        </p:nvSpPr>
        <p:spPr bwMode="auto">
          <a:xfrm>
            <a:off x="4584097" y="3212915"/>
            <a:ext cx="2540601" cy="1447069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err="1">
                <a:solidFill>
                  <a:prstClr val="black"/>
                </a:solidFill>
                <a:latin typeface="Calibri"/>
              </a:rPr>
              <a:t>Financiadora</a:t>
            </a:r>
            <a:r>
              <a:rPr lang="en-US" sz="1400" b="1">
                <a:solidFill>
                  <a:prstClr val="black"/>
                </a:solidFill>
                <a:latin typeface="Calibri"/>
              </a:rPr>
              <a:t> do </a:t>
            </a:r>
            <a:r>
              <a:rPr lang="en-US" sz="1400" b="1" err="1">
                <a:solidFill>
                  <a:prstClr val="black"/>
                </a:solidFill>
                <a:latin typeface="Calibri"/>
              </a:rPr>
              <a:t>projeto</a:t>
            </a:r>
            <a:endParaRPr lang="en-US" sz="1400" b="1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400" b="1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120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200" err="1">
                <a:solidFill>
                  <a:prstClr val="black"/>
                </a:solidFill>
                <a:latin typeface="Calibri"/>
              </a:rPr>
              <a:t>recursos</a:t>
            </a:r>
            <a:r>
              <a:rPr lang="en-US" sz="12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err="1">
                <a:solidFill>
                  <a:prstClr val="black"/>
                </a:solidFill>
                <a:latin typeface="Calibri"/>
              </a:rPr>
              <a:t>financeiros</a:t>
            </a:r>
            <a:r>
              <a:rPr lang="en-US" sz="120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200" err="1">
                <a:solidFill>
                  <a:prstClr val="black"/>
                </a:solidFill>
                <a:latin typeface="Calibri"/>
              </a:rPr>
              <a:t>apoio</a:t>
            </a:r>
            <a:r>
              <a:rPr lang="en-US" sz="12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err="1">
                <a:solidFill>
                  <a:prstClr val="black"/>
                </a:solidFill>
                <a:latin typeface="Calibri"/>
              </a:rPr>
              <a:t>metodológico</a:t>
            </a:r>
            <a:r>
              <a:rPr lang="en-US" sz="1200">
                <a:solidFill>
                  <a:prstClr val="black"/>
                </a:solidFill>
                <a:latin typeface="Calibri"/>
              </a:rPr>
              <a:t> e </a:t>
            </a:r>
            <a:r>
              <a:rPr lang="en-US" sz="1200" err="1">
                <a:solidFill>
                  <a:prstClr val="black"/>
                </a:solidFill>
                <a:latin typeface="Calibri"/>
              </a:rPr>
              <a:t>analítco</a:t>
            </a:r>
            <a:r>
              <a:rPr lang="en-US" sz="120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" name="Retângulo: Cantos Arredondados 5">
            <a:extLst>
              <a:ext uri="{FF2B5EF4-FFF2-40B4-BE49-F238E27FC236}">
                <a16:creationId xmlns:a16="http://schemas.microsoft.com/office/drawing/2014/main" id="{6EF70A5A-2191-2921-A3D6-C643BF515F0F}"/>
              </a:ext>
            </a:extLst>
          </p:cNvPr>
          <p:cNvSpPr/>
          <p:nvPr/>
        </p:nvSpPr>
        <p:spPr bwMode="auto">
          <a:xfrm>
            <a:off x="8500102" y="3233268"/>
            <a:ext cx="2540601" cy="1447069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b="1">
                <a:solidFill>
                  <a:prstClr val="black"/>
                </a:solidFill>
                <a:latin typeface="Calibri"/>
              </a:rPr>
              <a:t>Apoio técnico e produção acadêmica</a:t>
            </a:r>
          </a:p>
          <a:p>
            <a:pPr algn="ctr"/>
            <a:endParaRPr lang="pt-BR" sz="1400" b="1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BR" sz="1200">
                <a:solidFill>
                  <a:prstClr val="black"/>
                </a:solidFill>
                <a:latin typeface="Calibri"/>
              </a:rPr>
              <a:t>(apoio metodológico e analítico e disseminação acadêmica dos resultados) </a:t>
            </a:r>
          </a:p>
          <a:p>
            <a:pPr algn="ctr"/>
            <a:endParaRPr lang="en-US" sz="14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tângulo: Cantos Arredondados 5">
            <a:extLst>
              <a:ext uri="{FF2B5EF4-FFF2-40B4-BE49-F238E27FC236}">
                <a16:creationId xmlns:a16="http://schemas.microsoft.com/office/drawing/2014/main" id="{8417B674-9C97-9D4F-7637-73E08B98219D}"/>
              </a:ext>
            </a:extLst>
          </p:cNvPr>
          <p:cNvSpPr/>
          <p:nvPr/>
        </p:nvSpPr>
        <p:spPr bwMode="auto">
          <a:xfrm>
            <a:off x="668092" y="3212915"/>
            <a:ext cx="2540601" cy="1435652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Produção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Estatística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planejamento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coleta de dados,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disseminação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dos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Agrupar 60">
            <a:extLst>
              <a:ext uri="{FF2B5EF4-FFF2-40B4-BE49-F238E27FC236}">
                <a16:creationId xmlns:a16="http://schemas.microsoft.com/office/drawing/2014/main" id="{012A8B78-8069-1769-1830-A78611FF3C48}"/>
              </a:ext>
            </a:extLst>
          </p:cNvPr>
          <p:cNvGrpSpPr/>
          <p:nvPr/>
        </p:nvGrpSpPr>
        <p:grpSpPr>
          <a:xfrm>
            <a:off x="2199736" y="5300331"/>
            <a:ext cx="7557363" cy="1019599"/>
            <a:chOff x="105477" y="5300793"/>
            <a:chExt cx="11119186" cy="784047"/>
          </a:xfrm>
        </p:grpSpPr>
        <p:sp>
          <p:nvSpPr>
            <p:cNvPr id="28" name="Retângulo: Cantos Arredondados 51">
              <a:extLst>
                <a:ext uri="{FF2B5EF4-FFF2-40B4-BE49-F238E27FC236}">
                  <a16:creationId xmlns:a16="http://schemas.microsoft.com/office/drawing/2014/main" id="{836C168E-94CB-C0DC-9516-BA18DE98CAA1}"/>
                </a:ext>
              </a:extLst>
            </p:cNvPr>
            <p:cNvSpPr/>
            <p:nvPr/>
          </p:nvSpPr>
          <p:spPr bwMode="auto">
            <a:xfrm>
              <a:off x="105477" y="5300793"/>
              <a:ext cx="10534433" cy="78404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lgDashDot"/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pt-BR"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5E992DDB-BC1A-EC12-E9BB-4389B14B5695}"/>
                </a:ext>
              </a:extLst>
            </p:cNvPr>
            <p:cNvSpPr txBox="1"/>
            <p:nvPr/>
          </p:nvSpPr>
          <p:spPr>
            <a:xfrm>
              <a:off x="3478540" y="5541846"/>
              <a:ext cx="7746123" cy="28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/>
                <a:t>FUJB como gestora dos recursos financeiros</a:t>
              </a:r>
            </a:p>
          </p:txBody>
        </p:sp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D7E4E21E-1812-3AA6-39EB-73F49E172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062" y="5437710"/>
            <a:ext cx="1938914" cy="79319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90C475E-EC34-CC8C-8EC4-081861DF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4" y="2561005"/>
            <a:ext cx="2006438" cy="53199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F6ADB82-60E8-EFAC-6C7C-64D42BA99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356" y="227058"/>
            <a:ext cx="1398521" cy="9887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1BF71A8-184E-2BA5-5399-C182056972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48" y="1906800"/>
            <a:ext cx="2745800" cy="1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ntebegrensningsreglene – endringer i konsernet i løpet av inntektsåret">
            <a:extLst>
              <a:ext uri="{FF2B5EF4-FFF2-40B4-BE49-F238E27FC236}">
                <a16:creationId xmlns:a16="http://schemas.microsoft.com/office/drawing/2014/main" id="{C26AFB6D-E878-4981-A0FD-57598C41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55652"/>
            <a:ext cx="12277725" cy="81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437188"/>
            <a:ext cx="12277725" cy="8062375"/>
          </a:xfrm>
          <a:prstGeom prst="rect">
            <a:avLst/>
          </a:prstGeom>
          <a:solidFill>
            <a:srgbClr val="2E31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8448584" y="544862"/>
            <a:ext cx="257567" cy="1717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1" name="Google Shape;421;p49"/>
          <p:cNvSpPr/>
          <p:nvPr/>
        </p:nvSpPr>
        <p:spPr>
          <a:xfrm rot="-5400000">
            <a:off x="10574527" y="342254"/>
            <a:ext cx="865313" cy="576950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4" name="Google Shape;424;p49"/>
          <p:cNvSpPr txBox="1"/>
          <p:nvPr/>
        </p:nvSpPr>
        <p:spPr>
          <a:xfrm>
            <a:off x="1556538" y="2995586"/>
            <a:ext cx="9078921" cy="90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pt-BR" sz="4800" dirty="0">
                <a:solidFill>
                  <a:schemeClr val="bg1"/>
                </a:solidFill>
                <a:latin typeface="Montserrat ExtraBold"/>
                <a:sym typeface="Montserrat ExtraBold"/>
              </a:rPr>
              <a:t>Apoio Público</a:t>
            </a:r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405660" y="6753041"/>
            <a:ext cx="1046537" cy="69775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E28AF6F-1941-C829-0C08-58A2C568DF76}"/>
              </a:ext>
            </a:extLst>
          </p:cNvPr>
          <p:cNvGrpSpPr/>
          <p:nvPr/>
        </p:nvGrpSpPr>
        <p:grpSpPr>
          <a:xfrm>
            <a:off x="8663234" y="6973406"/>
            <a:ext cx="3418137" cy="449558"/>
            <a:chOff x="7139328" y="5690216"/>
            <a:chExt cx="5033312" cy="661988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5BCE907-9D22-2E85-0F11-9545A89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328" y="5816236"/>
              <a:ext cx="1592031" cy="42652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81AA258C-5AA6-6A9D-2DFE-C82E020252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521889" y="5690216"/>
              <a:ext cx="1650751" cy="66198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A52DAC0-AEDF-0B3B-77EA-CFCBCE90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183" y="5707368"/>
              <a:ext cx="1107483" cy="590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1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559410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05ED07-E9E9-B451-E283-E98B1F6F8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8E818FD-AE7E-3854-0B65-92AA5E8E3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5075055D-3837-E37C-725C-AFDDFFB73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A571645-DF3B-AACA-BFC6-C0E6E98D9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011448"/>
              </p:ext>
            </p:extLst>
          </p:nvPr>
        </p:nvGraphicFramePr>
        <p:xfrm>
          <a:off x="462788" y="1728135"/>
          <a:ext cx="10038672" cy="475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8F7488CC-831C-D659-E038-A021DFAC56B4}"/>
              </a:ext>
            </a:extLst>
          </p:cNvPr>
          <p:cNvSpPr txBox="1"/>
          <p:nvPr/>
        </p:nvSpPr>
        <p:spPr>
          <a:xfrm>
            <a:off x="2671336" y="6527118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1.11).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C39C772-C73E-DAE4-1C74-5FCB6FC80CF4}"/>
              </a:ext>
            </a:extLst>
          </p:cNvPr>
          <p:cNvSpPr txBox="1">
            <a:spLocks/>
          </p:cNvSpPr>
          <p:nvPr/>
        </p:nvSpPr>
        <p:spPr>
          <a:xfrm>
            <a:off x="1096442" y="1087515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Apoio público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Empresas que </a:t>
            </a:r>
            <a:r>
              <a:rPr lang="pt-BR" sz="1200" u="sng" dirty="0">
                <a:solidFill>
                  <a:srgbClr val="2E3192"/>
                </a:solidFill>
                <a:latin typeface="Montserrat" panose="00000500000000000000" pitchFamily="2" charset="0"/>
              </a:rPr>
              <a:t>inovaram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 e </a:t>
            </a:r>
            <a:r>
              <a:rPr lang="pt-BR" sz="1200" b="1" dirty="0">
                <a:solidFill>
                  <a:schemeClr val="accent2"/>
                </a:solidFill>
                <a:latin typeface="Montserrat" panose="00000500000000000000" pitchFamily="2" charset="0"/>
              </a:rPr>
              <a:t>utilizaram apoio público 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para as suas atividades inovativas – 2022/2023 – </a:t>
            </a:r>
            <a:r>
              <a:rPr lang="pt-BR" sz="1200" b="1" dirty="0">
                <a:solidFill>
                  <a:schemeClr val="accent2"/>
                </a:solidFill>
                <a:latin typeface="Montserrat" panose="00000500000000000000" pitchFamily="2" charset="0"/>
              </a:rPr>
              <a:t>(%)</a:t>
            </a:r>
            <a:endParaRPr lang="pt-BR" sz="1200" dirty="0">
              <a:solidFill>
                <a:srgbClr val="2E319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/>
              <a:t>Empresas que implementaram inovações de produto e/ou processo de negócio que utilizara, apoio público para suas atividades inovativas, por faixa de pessoal ocupado 2023(%)</a:t>
            </a:r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D36A0D-3DCB-8426-A9FC-656D498C2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044EDD-1BE1-0FD7-7326-3C050C970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E744F417-C383-E4CC-85E7-88928AC4E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33D4B26-0D32-90BD-E0CF-A9CD36252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262467"/>
              </p:ext>
            </p:extLst>
          </p:nvPr>
        </p:nvGraphicFramePr>
        <p:xfrm>
          <a:off x="869966" y="1934399"/>
          <a:ext cx="8719137" cy="398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4AADAA5-4263-A2D5-724A-F54B16996E5E}"/>
              </a:ext>
            </a:extLst>
          </p:cNvPr>
          <p:cNvSpPr txBox="1"/>
          <p:nvPr/>
        </p:nvSpPr>
        <p:spPr>
          <a:xfrm>
            <a:off x="1240513" y="6040975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2.11).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AC72CD9-492C-A578-BEFC-7D85EC802522}"/>
              </a:ext>
            </a:extLst>
          </p:cNvPr>
          <p:cNvSpPr txBox="1">
            <a:spLocks/>
          </p:cNvSpPr>
          <p:nvPr/>
        </p:nvSpPr>
        <p:spPr>
          <a:xfrm>
            <a:off x="1096442" y="1096942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Apoio público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Empresas que </a:t>
            </a:r>
            <a:r>
              <a:rPr lang="pt-BR" sz="1200" u="sng" dirty="0">
                <a:solidFill>
                  <a:srgbClr val="2E3192"/>
                </a:solidFill>
                <a:latin typeface="Montserrat" panose="00000500000000000000" pitchFamily="2" charset="0"/>
              </a:rPr>
              <a:t>inovaram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 e </a:t>
            </a:r>
            <a:r>
              <a:rPr lang="pt-BR" sz="1200" b="1" dirty="0">
                <a:solidFill>
                  <a:schemeClr val="accent2"/>
                </a:solidFill>
                <a:latin typeface="Montserrat" panose="00000500000000000000" pitchFamily="2" charset="0"/>
              </a:rPr>
              <a:t>utilizaram apoio público 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para as suas atividades inovativas – 2022/2023 – </a:t>
            </a:r>
            <a:r>
              <a:rPr lang="pt-BR" sz="1200" b="1" dirty="0">
                <a:solidFill>
                  <a:schemeClr val="accent2"/>
                </a:solidFill>
                <a:latin typeface="Montserrat" panose="00000500000000000000" pitchFamily="2" charset="0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12976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pt-BR" sz="16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095384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869967" y="98099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Apoio público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6C90D5-5EC9-09F9-31B1-9C8CC18A6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4EEB63-BB54-FA6F-88E8-6A25E1EB9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5FA4D6C-C32B-DD21-1A79-AB3D49010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2B9B01D-ED10-2C7B-7D9B-8C209C13D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122560"/>
              </p:ext>
            </p:extLst>
          </p:nvPr>
        </p:nvGraphicFramePr>
        <p:xfrm>
          <a:off x="611549" y="1702537"/>
          <a:ext cx="9616537" cy="447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30934927-73FD-A0A1-8A06-ED419956439D}"/>
              </a:ext>
            </a:extLst>
          </p:cNvPr>
          <p:cNvSpPr txBox="1"/>
          <p:nvPr/>
        </p:nvSpPr>
        <p:spPr>
          <a:xfrm>
            <a:off x="2334820" y="6404353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1.12).</a:t>
            </a:r>
          </a:p>
        </p:txBody>
      </p:sp>
    </p:spTree>
    <p:extLst>
      <p:ext uri="{BB962C8B-B14F-4D97-AF65-F5344CB8AC3E}">
        <p14:creationId xmlns:p14="http://schemas.microsoft.com/office/powerpoint/2010/main" val="39411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pt-BR" sz="16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095384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869967" y="98099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Apoio público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6C90D5-5EC9-09F9-31B1-9C8CC18A6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4EEB63-BB54-FA6F-88E8-6A25E1EB9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5FA4D6C-C32B-DD21-1A79-AB3D49010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0934927-73FD-A0A1-8A06-ED419956439D}"/>
              </a:ext>
            </a:extLst>
          </p:cNvPr>
          <p:cNvSpPr txBox="1"/>
          <p:nvPr/>
        </p:nvSpPr>
        <p:spPr>
          <a:xfrm>
            <a:off x="2334820" y="6404353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1.12).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6783B3F-9A21-4C70-9194-912C3897E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267019"/>
              </p:ext>
            </p:extLst>
          </p:nvPr>
        </p:nvGraphicFramePr>
        <p:xfrm>
          <a:off x="226633" y="1586098"/>
          <a:ext cx="10237119" cy="467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12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pt-BR" sz="16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095384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869967" y="98099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Apoio público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6C90D5-5EC9-09F9-31B1-9C8CC18A6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4EEB63-BB54-FA6F-88E8-6A25E1EB9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5FA4D6C-C32B-DD21-1A79-AB3D49010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0934927-73FD-A0A1-8A06-ED419956439D}"/>
              </a:ext>
            </a:extLst>
          </p:cNvPr>
          <p:cNvSpPr txBox="1"/>
          <p:nvPr/>
        </p:nvSpPr>
        <p:spPr>
          <a:xfrm>
            <a:off x="2334820" y="6404353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1.12).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98B844B-5F9E-4F89-85FC-32AE1FDF3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648246"/>
              </p:ext>
            </p:extLst>
          </p:nvPr>
        </p:nvGraphicFramePr>
        <p:xfrm>
          <a:off x="226634" y="1787380"/>
          <a:ext cx="9765778" cy="447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1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pt-BR" sz="16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095384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869967" y="98099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Apoio público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6C90D5-5EC9-09F9-31B1-9C8CC18A6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4EEB63-BB54-FA6F-88E8-6A25E1EB9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5FA4D6C-C32B-DD21-1A79-AB3D49010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0934927-73FD-A0A1-8A06-ED419956439D}"/>
              </a:ext>
            </a:extLst>
          </p:cNvPr>
          <p:cNvSpPr txBox="1"/>
          <p:nvPr/>
        </p:nvSpPr>
        <p:spPr>
          <a:xfrm>
            <a:off x="2334820" y="6404353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1.12).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9305E2E-FACE-4A06-984E-4C875DCCD7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194881"/>
              </p:ext>
            </p:extLst>
          </p:nvPr>
        </p:nvGraphicFramePr>
        <p:xfrm>
          <a:off x="726900" y="1674068"/>
          <a:ext cx="9237232" cy="444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169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pt-BR" sz="16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095384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869967" y="98099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Apoio público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6C90D5-5EC9-09F9-31B1-9C8CC18A6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4EEB63-BB54-FA6F-88E8-6A25E1EB9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5FA4D6C-C32B-DD21-1A79-AB3D49010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0934927-73FD-A0A1-8A06-ED419956439D}"/>
              </a:ext>
            </a:extLst>
          </p:cNvPr>
          <p:cNvSpPr txBox="1"/>
          <p:nvPr/>
        </p:nvSpPr>
        <p:spPr>
          <a:xfrm>
            <a:off x="2334820" y="6404353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1.12).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8CD44EB-8A72-4A21-8210-8978485C4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485815"/>
              </p:ext>
            </p:extLst>
          </p:nvPr>
        </p:nvGraphicFramePr>
        <p:xfrm>
          <a:off x="328800" y="1711584"/>
          <a:ext cx="9729600" cy="460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717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85725" y="-89683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pt-BR" sz="16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095384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869967" y="98099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Apoio público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6C90D5-5EC9-09F9-31B1-9C8CC18A6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4EEB63-BB54-FA6F-88E8-6A25E1EB9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5FA4D6C-C32B-DD21-1A79-AB3D49010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0934927-73FD-A0A1-8A06-ED419956439D}"/>
              </a:ext>
            </a:extLst>
          </p:cNvPr>
          <p:cNvSpPr txBox="1"/>
          <p:nvPr/>
        </p:nvSpPr>
        <p:spPr>
          <a:xfrm>
            <a:off x="2334820" y="6404353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1.12).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D72A689-B43C-4168-89E6-18789A1AF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182259"/>
              </p:ext>
            </p:extLst>
          </p:nvPr>
        </p:nvGraphicFramePr>
        <p:xfrm>
          <a:off x="292680" y="1586098"/>
          <a:ext cx="9977095" cy="467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650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095384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6441" y="1125223"/>
            <a:ext cx="8892685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Apoio público</a:t>
            </a:r>
            <a:endParaRPr lang="pt-BR" sz="2400" dirty="0">
              <a:solidFill>
                <a:srgbClr val="2E3192"/>
              </a:solidFill>
              <a:highlight>
                <a:srgbClr val="FFFF00"/>
              </a:highlight>
            </a:endParaRP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Empresas que inovaram e </a:t>
            </a:r>
            <a:r>
              <a:rPr lang="pt-BR" sz="1200" b="1" u="sng" dirty="0">
                <a:solidFill>
                  <a:srgbClr val="2E3192"/>
                </a:solidFill>
                <a:latin typeface="Montserrat" panose="00000500000000000000" pitchFamily="2" charset="0"/>
              </a:rPr>
              <a:t>NÃO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 utilizaram apoio público para as suas atividades inovativas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240BB5-4635-A246-1E83-D47CF37E8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257B32B-9DD8-3204-929E-99DB918401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40961876-A652-304A-0886-1A60E201F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2DE6055-2A0D-A6B9-9EBB-9CCF1BC0D715}"/>
              </a:ext>
            </a:extLst>
          </p:cNvPr>
          <p:cNvSpPr txBox="1"/>
          <p:nvPr/>
        </p:nvSpPr>
        <p:spPr>
          <a:xfrm>
            <a:off x="2334820" y="6404353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1.13).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CE85482-4682-36E5-EFFC-D2DBA9EA8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504345"/>
              </p:ext>
            </p:extLst>
          </p:nvPr>
        </p:nvGraphicFramePr>
        <p:xfrm>
          <a:off x="869967" y="1843642"/>
          <a:ext cx="9399808" cy="441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838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6442" y="930177"/>
            <a:ext cx="8816754" cy="70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>
                <a:solidFill>
                  <a:srgbClr val="2E3192"/>
                </a:solidFill>
              </a:rPr>
              <a:t>Características principais</a:t>
            </a:r>
          </a:p>
          <a:p>
            <a:r>
              <a:rPr lang="pt-BR" sz="1200">
                <a:solidFill>
                  <a:srgbClr val="2E3192"/>
                </a:solidFill>
                <a:latin typeface="Montserrat" panose="00000500000000000000" pitchFamily="2" charset="0"/>
              </a:rPr>
              <a:t>Objetivo, âmbito, unidade de investigação e amostra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C6023E5-5B0B-104C-319C-EA9EE9E896BE}"/>
              </a:ext>
            </a:extLst>
          </p:cNvPr>
          <p:cNvGrpSpPr/>
          <p:nvPr/>
        </p:nvGrpSpPr>
        <p:grpSpPr>
          <a:xfrm>
            <a:off x="370937" y="3165317"/>
            <a:ext cx="5632372" cy="3264592"/>
            <a:chOff x="370937" y="3165317"/>
            <a:chExt cx="5632372" cy="3264592"/>
          </a:xfrm>
        </p:grpSpPr>
        <p:sp>
          <p:nvSpPr>
            <p:cNvPr id="33" name="Retângulo: Cantos Arredondados 5">
              <a:extLst>
                <a:ext uri="{FF2B5EF4-FFF2-40B4-BE49-F238E27FC236}">
                  <a16:creationId xmlns:a16="http://schemas.microsoft.com/office/drawing/2014/main" id="{C51C8210-ACAF-83CA-E424-DF5C60341EB7}"/>
                </a:ext>
              </a:extLst>
            </p:cNvPr>
            <p:cNvSpPr/>
            <p:nvPr/>
          </p:nvSpPr>
          <p:spPr bwMode="auto">
            <a:xfrm>
              <a:off x="370937" y="3165317"/>
              <a:ext cx="5632372" cy="3264592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Âmbito e unidade de investigação</a:t>
              </a:r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BEBD0D2-2D73-6942-1B2C-E9E9726FAB7A}"/>
                </a:ext>
              </a:extLst>
            </p:cNvPr>
            <p:cNvGrpSpPr/>
            <p:nvPr/>
          </p:nvGrpSpPr>
          <p:grpSpPr>
            <a:xfrm>
              <a:off x="486817" y="3855375"/>
              <a:ext cx="4692149" cy="2372049"/>
              <a:chOff x="5496441" y="1119870"/>
              <a:chExt cx="5789019" cy="2874904"/>
            </a:xfrm>
          </p:grpSpPr>
          <p:grpSp>
            <p:nvGrpSpPr>
              <p:cNvPr id="13" name="Agrupar 12">
                <a:extLst>
                  <a:ext uri="{FF2B5EF4-FFF2-40B4-BE49-F238E27FC236}">
                    <a16:creationId xmlns:a16="http://schemas.microsoft.com/office/drawing/2014/main" id="{5B323AC5-F99D-6172-9EBB-CDA563164DA1}"/>
                  </a:ext>
                </a:extLst>
              </p:cNvPr>
              <p:cNvGrpSpPr/>
              <p:nvPr/>
            </p:nvGrpSpPr>
            <p:grpSpPr>
              <a:xfrm>
                <a:off x="5496441" y="1119870"/>
                <a:ext cx="5789019" cy="1951081"/>
                <a:chOff x="5496441" y="1119870"/>
                <a:chExt cx="5789019" cy="1951081"/>
              </a:xfrm>
            </p:grpSpPr>
            <p:grpSp>
              <p:nvGrpSpPr>
                <p:cNvPr id="20" name="Agrupar 19">
                  <a:extLst>
                    <a:ext uri="{FF2B5EF4-FFF2-40B4-BE49-F238E27FC236}">
                      <a16:creationId xmlns:a16="http://schemas.microsoft.com/office/drawing/2014/main" id="{ECD28390-9FE4-3BBC-6423-BEEB4458D2BE}"/>
                    </a:ext>
                  </a:extLst>
                </p:cNvPr>
                <p:cNvGrpSpPr/>
                <p:nvPr/>
              </p:nvGrpSpPr>
              <p:grpSpPr>
                <a:xfrm>
                  <a:off x="5563280" y="1119870"/>
                  <a:ext cx="3794784" cy="914400"/>
                  <a:chOff x="4713590" y="917083"/>
                  <a:chExt cx="3794784" cy="914400"/>
                </a:xfrm>
              </p:grpSpPr>
              <p:pic>
                <p:nvPicPr>
                  <p:cNvPr id="25" name="Gráfico 24" descr="Produção estrutura de tópicos">
                    <a:extLst>
                      <a:ext uri="{FF2B5EF4-FFF2-40B4-BE49-F238E27FC236}">
                        <a16:creationId xmlns:a16="http://schemas.microsoft.com/office/drawing/2014/main" id="{3DC5C69B-6031-FDF2-F297-2694425AFF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13590" y="917083"/>
                    <a:ext cx="914400" cy="914400"/>
                  </a:xfrm>
                  <a:prstGeom prst="rect">
                    <a:avLst/>
                  </a:prstGeom>
                </p:spPr>
              </p:pic>
              <p:sp>
                <p:nvSpPr>
                  <p:cNvPr id="27" name="CaixaDeTexto 26">
                    <a:extLst>
                      <a:ext uri="{FF2B5EF4-FFF2-40B4-BE49-F238E27FC236}">
                        <a16:creationId xmlns:a16="http://schemas.microsoft.com/office/drawing/2014/main" id="{F8583F3B-6DD0-E5B8-5135-E964CDCF8F5F}"/>
                      </a:ext>
                    </a:extLst>
                  </p:cNvPr>
                  <p:cNvSpPr txBox="1"/>
                  <p:nvPr/>
                </p:nvSpPr>
                <p:spPr>
                  <a:xfrm>
                    <a:off x="5783717" y="1055750"/>
                    <a:ext cx="2724657" cy="7386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sz="2400" b="1"/>
                      <a:t>Indústria</a:t>
                    </a:r>
                  </a:p>
                  <a:p>
                    <a:r>
                      <a:rPr lang="pt-BR"/>
                      <a:t>(Extrativa e transformação)</a:t>
                    </a:r>
                  </a:p>
                </p:txBody>
              </p:sp>
            </p:grpSp>
            <p:grpSp>
              <p:nvGrpSpPr>
                <p:cNvPr id="21" name="Agrupar 20">
                  <a:extLst>
                    <a:ext uri="{FF2B5EF4-FFF2-40B4-BE49-F238E27FC236}">
                      <a16:creationId xmlns:a16="http://schemas.microsoft.com/office/drawing/2014/main" id="{2C7473FC-E206-36F9-A7D6-37E4F7382875}"/>
                    </a:ext>
                  </a:extLst>
                </p:cNvPr>
                <p:cNvGrpSpPr/>
                <p:nvPr/>
              </p:nvGrpSpPr>
              <p:grpSpPr>
                <a:xfrm>
                  <a:off x="5496441" y="2128421"/>
                  <a:ext cx="5789019" cy="942530"/>
                  <a:chOff x="4715491" y="1960267"/>
                  <a:chExt cx="5789019" cy="942530"/>
                </a:xfrm>
              </p:grpSpPr>
              <p:pic>
                <p:nvPicPr>
                  <p:cNvPr id="22" name="Gráfico 21" descr="Cidade estrutura de tópicos">
                    <a:extLst>
                      <a:ext uri="{FF2B5EF4-FFF2-40B4-BE49-F238E27FC236}">
                        <a16:creationId xmlns:a16="http://schemas.microsoft.com/office/drawing/2014/main" id="{2B407BE3-FB25-9B1B-9E8E-7252964881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15491" y="1960267"/>
                    <a:ext cx="914400" cy="914400"/>
                  </a:xfrm>
                  <a:prstGeom prst="rect">
                    <a:avLst/>
                  </a:prstGeom>
                </p:spPr>
              </p:pic>
              <p:sp>
                <p:nvSpPr>
                  <p:cNvPr id="23" name="CaixaDeTexto 22">
                    <a:extLst>
                      <a:ext uri="{FF2B5EF4-FFF2-40B4-BE49-F238E27FC236}">
                        <a16:creationId xmlns:a16="http://schemas.microsoft.com/office/drawing/2014/main" id="{E3209A0D-7872-DD2A-2FEB-0E56E9EF3B60}"/>
                      </a:ext>
                    </a:extLst>
                  </p:cNvPr>
                  <p:cNvSpPr txBox="1"/>
                  <p:nvPr/>
                </p:nvSpPr>
                <p:spPr>
                  <a:xfrm>
                    <a:off x="5852457" y="2088579"/>
                    <a:ext cx="4570224" cy="559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sz="2400" b="1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Empresas</a:t>
                    </a:r>
                    <a:r>
                      <a:rPr lang="pt-BR" sz="2400" b="1"/>
                      <a:t> médias e grandes</a:t>
                    </a:r>
                  </a:p>
                </p:txBody>
              </p:sp>
              <p:sp>
                <p:nvSpPr>
                  <p:cNvPr id="24" name="CaixaDeTexto 23">
                    <a:extLst>
                      <a:ext uri="{FF2B5EF4-FFF2-40B4-BE49-F238E27FC236}">
                        <a16:creationId xmlns:a16="http://schemas.microsoft.com/office/drawing/2014/main" id="{3A555778-5928-7971-8D1A-14C966AC594D}"/>
                      </a:ext>
                    </a:extLst>
                  </p:cNvPr>
                  <p:cNvSpPr txBox="1"/>
                  <p:nvPr/>
                </p:nvSpPr>
                <p:spPr>
                  <a:xfrm>
                    <a:off x="5890875" y="2533465"/>
                    <a:ext cx="46136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/>
                      <a:t>(Empresas com 100 ou mais pessoas ocupadas)</a:t>
                    </a:r>
                  </a:p>
                </p:txBody>
              </p:sp>
            </p:grpSp>
          </p:grpSp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BEAC9B90-FCE9-5933-2FD1-485C2E5EF3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997" t="43667" r="39284" b="39616"/>
              <a:stretch/>
            </p:blipFill>
            <p:spPr>
              <a:xfrm>
                <a:off x="5562133" y="3174041"/>
                <a:ext cx="848708" cy="820733"/>
              </a:xfrm>
              <a:prstGeom prst="rect">
                <a:avLst/>
              </a:prstGeom>
            </p:spPr>
          </p:pic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19771D-B677-1B84-5765-5F2F8C4318C9}"/>
                  </a:ext>
                </a:extLst>
              </p:cNvPr>
              <p:cNvSpPr txBox="1"/>
              <p:nvPr/>
            </p:nvSpPr>
            <p:spPr>
              <a:xfrm>
                <a:off x="6628305" y="3248072"/>
                <a:ext cx="3156461" cy="559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/>
                  <a:t>Sediadas no Brasil </a:t>
                </a:r>
              </a:p>
            </p:txBody>
          </p:sp>
        </p:grp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8CE70F5-4E5E-A447-0BC7-82B9FE540FCA}"/>
              </a:ext>
            </a:extLst>
          </p:cNvPr>
          <p:cNvGrpSpPr/>
          <p:nvPr/>
        </p:nvGrpSpPr>
        <p:grpSpPr>
          <a:xfrm>
            <a:off x="6702452" y="3182160"/>
            <a:ext cx="5237842" cy="3264592"/>
            <a:chOff x="4002384" y="1571268"/>
            <a:chExt cx="5237842" cy="3264592"/>
          </a:xfrm>
        </p:grpSpPr>
        <p:sp>
          <p:nvSpPr>
            <p:cNvPr id="28" name="Retângulo: Cantos Arredondados 5">
              <a:extLst>
                <a:ext uri="{FF2B5EF4-FFF2-40B4-BE49-F238E27FC236}">
                  <a16:creationId xmlns:a16="http://schemas.microsoft.com/office/drawing/2014/main" id="{CCB57513-EEAF-FF95-15FE-EA04334DA0C0}"/>
                </a:ext>
              </a:extLst>
            </p:cNvPr>
            <p:cNvSpPr/>
            <p:nvPr/>
          </p:nvSpPr>
          <p:spPr bwMode="auto">
            <a:xfrm>
              <a:off x="4161644" y="1571268"/>
              <a:ext cx="5078581" cy="3264592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400" b="1" i="0">
                  <a:solidFill>
                    <a:srgbClr val="000000"/>
                  </a:solidFill>
                  <a:effectLst/>
                  <a:latin typeface="WordVisi_MSFontService"/>
                </a:rPr>
                <a:t>Amostragem Probabilística Estratificada</a:t>
              </a:r>
              <a:endParaRPr lang="pt-BR" sz="1400" b="1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2447EF46-35F4-6E92-59DE-187C6CF2A90A}"/>
                </a:ext>
              </a:extLst>
            </p:cNvPr>
            <p:cNvGrpSpPr/>
            <p:nvPr/>
          </p:nvGrpSpPr>
          <p:grpSpPr>
            <a:xfrm>
              <a:off x="4002384" y="2443069"/>
              <a:ext cx="5237842" cy="1864489"/>
              <a:chOff x="6334501" y="4468746"/>
              <a:chExt cx="5237842" cy="1864489"/>
            </a:xfrm>
          </p:grpSpPr>
          <p:sp>
            <p:nvSpPr>
              <p:cNvPr id="421" name="Elipse 420">
                <a:extLst>
                  <a:ext uri="{FF2B5EF4-FFF2-40B4-BE49-F238E27FC236}">
                    <a16:creationId xmlns:a16="http://schemas.microsoft.com/office/drawing/2014/main" id="{46FD3E94-BF21-DC0B-1847-A63537744874}"/>
                  </a:ext>
                </a:extLst>
              </p:cNvPr>
              <p:cNvSpPr/>
              <p:nvPr/>
            </p:nvSpPr>
            <p:spPr bwMode="auto">
              <a:xfrm>
                <a:off x="7799524" y="4579135"/>
                <a:ext cx="1937528" cy="17541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pt-BR" sz="2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endParaRPr>
              </a:p>
              <a:p>
                <a:pPr algn="ctr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endParaRPr>
              </a:p>
              <a:p>
                <a:pPr algn="ctr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9.833</a:t>
                </a:r>
                <a:r>
                  <a:rPr lang="pt-BR" sz="1400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ea typeface="Microsoft YaHei" panose="020B0503020204020204" pitchFamily="34" charset="-122"/>
                  </a:rPr>
                  <a:t> </a:t>
                </a:r>
              </a:p>
              <a:p>
                <a:pPr algn="ctr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empresas</a:t>
                </a:r>
              </a:p>
            </p:txBody>
          </p:sp>
          <p:sp>
            <p:nvSpPr>
              <p:cNvPr id="422" name="Elipse 421">
                <a:extLst>
                  <a:ext uri="{FF2B5EF4-FFF2-40B4-BE49-F238E27FC236}">
                    <a16:creationId xmlns:a16="http://schemas.microsoft.com/office/drawing/2014/main" id="{35502435-7670-929E-36A8-2E366E320C5D}"/>
                  </a:ext>
                </a:extLst>
              </p:cNvPr>
              <p:cNvSpPr/>
              <p:nvPr/>
            </p:nvSpPr>
            <p:spPr bwMode="auto">
              <a:xfrm>
                <a:off x="8162748" y="4622675"/>
                <a:ext cx="1211080" cy="640836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pt-BR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1.611</a:t>
                </a:r>
              </a:p>
              <a:p>
                <a:pPr algn="ctr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pt-BR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empresas</a:t>
                </a:r>
              </a:p>
            </p:txBody>
          </p:sp>
          <p:sp>
            <p:nvSpPr>
              <p:cNvPr id="423" name="Seta: Curva para Baixo 8">
                <a:extLst>
                  <a:ext uri="{FF2B5EF4-FFF2-40B4-BE49-F238E27FC236}">
                    <a16:creationId xmlns:a16="http://schemas.microsoft.com/office/drawing/2014/main" id="{6D9D75F1-1131-35E2-A7C0-8EAD59FFB63F}"/>
                  </a:ext>
                </a:extLst>
              </p:cNvPr>
              <p:cNvSpPr/>
              <p:nvPr/>
            </p:nvSpPr>
            <p:spPr bwMode="auto">
              <a:xfrm rot="21225940">
                <a:off x="7282686" y="4468746"/>
                <a:ext cx="1242326" cy="508934"/>
              </a:xfrm>
              <a:prstGeom prst="curved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pt-BR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24" name="CaixaDeTexto 423">
                <a:extLst>
                  <a:ext uri="{FF2B5EF4-FFF2-40B4-BE49-F238E27FC236}">
                    <a16:creationId xmlns:a16="http://schemas.microsoft.com/office/drawing/2014/main" id="{CEA81AD4-8901-BFE3-0B11-EBEF14AD0813}"/>
                  </a:ext>
                </a:extLst>
              </p:cNvPr>
              <p:cNvSpPr txBox="1"/>
              <p:nvPr/>
            </p:nvSpPr>
            <p:spPr>
              <a:xfrm>
                <a:off x="6334501" y="5120585"/>
                <a:ext cx="1557848" cy="378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pt-BR" sz="200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Amostra</a:t>
                </a:r>
              </a:p>
            </p:txBody>
          </p:sp>
          <p:sp>
            <p:nvSpPr>
              <p:cNvPr id="425" name="Seta: Curva para Baixo 8">
                <a:extLst>
                  <a:ext uri="{FF2B5EF4-FFF2-40B4-BE49-F238E27FC236}">
                    <a16:creationId xmlns:a16="http://schemas.microsoft.com/office/drawing/2014/main" id="{D95E927F-C37F-2848-F27E-4E094B85B0EA}"/>
                  </a:ext>
                </a:extLst>
              </p:cNvPr>
              <p:cNvSpPr/>
              <p:nvPr/>
            </p:nvSpPr>
            <p:spPr bwMode="auto">
              <a:xfrm rot="21225940">
                <a:off x="9221772" y="5213074"/>
                <a:ext cx="1242326" cy="508934"/>
              </a:xfrm>
              <a:prstGeom prst="curved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pt-BR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26" name="CaixaDeTexto 425">
                <a:extLst>
                  <a:ext uri="{FF2B5EF4-FFF2-40B4-BE49-F238E27FC236}">
                    <a16:creationId xmlns:a16="http://schemas.microsoft.com/office/drawing/2014/main" id="{BDA832D7-7220-F6FC-9AAB-F54DCD0A4B1C}"/>
                  </a:ext>
                </a:extLst>
              </p:cNvPr>
              <p:cNvSpPr txBox="1"/>
              <p:nvPr/>
            </p:nvSpPr>
            <p:spPr>
              <a:xfrm>
                <a:off x="9913196" y="5682031"/>
                <a:ext cx="1659147" cy="378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pt-BR" sz="2000">
                    <a:solidFill>
                      <a:srgbClr val="0070C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População</a:t>
                </a:r>
              </a:p>
            </p:txBody>
          </p:sp>
        </p:grp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E1D210A-10EB-B8AD-A8BB-134909A02CD0}"/>
              </a:ext>
            </a:extLst>
          </p:cNvPr>
          <p:cNvGrpSpPr/>
          <p:nvPr/>
        </p:nvGrpSpPr>
        <p:grpSpPr>
          <a:xfrm>
            <a:off x="8677171" y="430083"/>
            <a:ext cx="3137267" cy="449558"/>
            <a:chOff x="7200458" y="5729606"/>
            <a:chExt cx="4619723" cy="661988"/>
          </a:xfrm>
        </p:grpSpPr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0298990A-AFCF-A372-D0A2-608C14CD2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458" y="5909688"/>
              <a:ext cx="1592031" cy="422114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3B072795-EF93-A6E0-0CA5-2DA3DA6F3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169428" y="5729606"/>
              <a:ext cx="1650753" cy="661988"/>
            </a:xfrm>
            <a:prstGeom prst="rect">
              <a:avLst/>
            </a:prstGeom>
          </p:spPr>
        </p:pic>
      </p:grpSp>
      <p:pic>
        <p:nvPicPr>
          <p:cNvPr id="34" name="Imagem 33">
            <a:extLst>
              <a:ext uri="{FF2B5EF4-FFF2-40B4-BE49-F238E27FC236}">
                <a16:creationId xmlns:a16="http://schemas.microsoft.com/office/drawing/2014/main" id="{1511FEEF-303A-641F-F188-C687D4EFC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356" y="227058"/>
            <a:ext cx="1398521" cy="98871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2C193C7-75FB-3A81-38F1-260FA642A12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4"/>
          <a:stretch/>
        </p:blipFill>
        <p:spPr>
          <a:xfrm>
            <a:off x="10655206" y="1080372"/>
            <a:ext cx="1799590" cy="984844"/>
          </a:xfrm>
          <a:prstGeom prst="rect">
            <a:avLst/>
          </a:prstGeom>
        </p:spPr>
      </p:pic>
      <p:grpSp>
        <p:nvGrpSpPr>
          <p:cNvPr id="4" name="Agrupar 2">
            <a:extLst>
              <a:ext uri="{FF2B5EF4-FFF2-40B4-BE49-F238E27FC236}">
                <a16:creationId xmlns:a16="http://schemas.microsoft.com/office/drawing/2014/main" id="{14173FA8-4BAD-AAD5-86AC-9B2CA09B8CE4}"/>
              </a:ext>
            </a:extLst>
          </p:cNvPr>
          <p:cNvGrpSpPr/>
          <p:nvPr/>
        </p:nvGrpSpPr>
        <p:grpSpPr>
          <a:xfrm>
            <a:off x="983453" y="1849426"/>
            <a:ext cx="10102531" cy="934020"/>
            <a:chOff x="554528" y="1273431"/>
            <a:chExt cx="9410479" cy="203880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623F5B6-6F3F-C70C-A63E-13373840CAFF}"/>
                </a:ext>
              </a:extLst>
            </p:cNvPr>
            <p:cNvSpPr txBox="1"/>
            <p:nvPr/>
          </p:nvSpPr>
          <p:spPr>
            <a:xfrm>
              <a:off x="889554" y="1655211"/>
              <a:ext cx="8740426" cy="1105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dirty="0"/>
                <a:t>Investigar as</a:t>
              </a:r>
              <a:r>
                <a:rPr lang="pt-BR" sz="2000" b="1" dirty="0">
                  <a:solidFill>
                    <a:schemeClr val="accent1">
                      <a:lumMod val="75000"/>
                    </a:schemeClr>
                  </a:solidFill>
                </a:rPr>
                <a:t> atividades inovativas </a:t>
              </a:r>
              <a:r>
                <a:rPr lang="pt-BR" sz="2000" dirty="0"/>
                <a:t>nas empresas industriais brasileiras em </a:t>
              </a:r>
              <a:r>
                <a:rPr lang="pt-BR" sz="2000" b="1" dirty="0">
                  <a:solidFill>
                    <a:schemeClr val="accent1">
                      <a:lumMod val="75000"/>
                    </a:schemeClr>
                  </a:solidFill>
                </a:rPr>
                <a:t>2023.</a:t>
              </a:r>
            </a:p>
          </p:txBody>
        </p:sp>
        <p:sp>
          <p:nvSpPr>
            <p:cNvPr id="6" name="Retângulo: Cantos Arredondados 15">
              <a:extLst>
                <a:ext uri="{FF2B5EF4-FFF2-40B4-BE49-F238E27FC236}">
                  <a16:creationId xmlns:a16="http://schemas.microsoft.com/office/drawing/2014/main" id="{53012C3C-2BBE-C58A-3F41-29E542612F1A}"/>
                </a:ext>
              </a:extLst>
            </p:cNvPr>
            <p:cNvSpPr/>
            <p:nvPr/>
          </p:nvSpPr>
          <p:spPr bwMode="auto">
            <a:xfrm>
              <a:off x="554528" y="1273431"/>
              <a:ext cx="9410479" cy="2038809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pt-BR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2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0095384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6441" y="1125223"/>
            <a:ext cx="8892685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Apoio público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Empresas que inovaram e </a:t>
            </a:r>
            <a:r>
              <a:rPr lang="pt-BR" sz="1200" b="1" u="sng" dirty="0">
                <a:solidFill>
                  <a:srgbClr val="2E3192"/>
                </a:solidFill>
                <a:latin typeface="Montserrat" panose="00000500000000000000" pitchFamily="2" charset="0"/>
              </a:rPr>
              <a:t>NÃO</a:t>
            </a:r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 utilizaram apoio público para as suas atividades inovativas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240BB5-4635-A246-1E83-D47CF37E8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257B32B-9DD8-3204-929E-99DB918401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40961876-A652-304A-0886-1A60E201F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2DE6055-2A0D-A6B9-9EBB-9CCF1BC0D715}"/>
              </a:ext>
            </a:extLst>
          </p:cNvPr>
          <p:cNvSpPr txBox="1"/>
          <p:nvPr/>
        </p:nvSpPr>
        <p:spPr>
          <a:xfrm>
            <a:off x="2334820" y="6404353"/>
            <a:ext cx="472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1.13).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37FEE45-9292-01E0-C0E4-4A63C907CA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610649"/>
              </p:ext>
            </p:extLst>
          </p:nvPr>
        </p:nvGraphicFramePr>
        <p:xfrm>
          <a:off x="1064450" y="1793352"/>
          <a:ext cx="9518586" cy="460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793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ntebegrensningsreglene – endringer i konsernet i løpet av inntektsåret">
            <a:extLst>
              <a:ext uri="{FF2B5EF4-FFF2-40B4-BE49-F238E27FC236}">
                <a16:creationId xmlns:a16="http://schemas.microsoft.com/office/drawing/2014/main" id="{C26AFB6D-E878-4981-A0FD-57598C41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55652"/>
            <a:ext cx="12277725" cy="81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85725" y="-186626"/>
            <a:ext cx="12277725" cy="6943725"/>
          </a:xfrm>
          <a:prstGeom prst="rect">
            <a:avLst/>
          </a:prstGeom>
          <a:solidFill>
            <a:srgbClr val="2E31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8448584" y="544862"/>
            <a:ext cx="257567" cy="1717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1" name="Google Shape;421;p49"/>
          <p:cNvSpPr/>
          <p:nvPr/>
        </p:nvSpPr>
        <p:spPr>
          <a:xfrm rot="-5400000">
            <a:off x="10574527" y="342254"/>
            <a:ext cx="865313" cy="576950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4" name="Google Shape;424;p49"/>
          <p:cNvSpPr txBox="1"/>
          <p:nvPr/>
        </p:nvSpPr>
        <p:spPr>
          <a:xfrm>
            <a:off x="1321193" y="1794800"/>
            <a:ext cx="9463887" cy="160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pt-BR" sz="4800" dirty="0">
                <a:solidFill>
                  <a:schemeClr val="bg1"/>
                </a:solidFill>
                <a:latin typeface="Montserrat ExtraBold"/>
                <a:sym typeface="Montserrat ExtraBold"/>
              </a:rPr>
              <a:t>Síntese</a:t>
            </a:r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405660" y="6753041"/>
            <a:ext cx="1046537" cy="69775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1EC05D6-A3A7-438C-B842-D85EDB68D34A}"/>
              </a:ext>
            </a:extLst>
          </p:cNvPr>
          <p:cNvGrpSpPr/>
          <p:nvPr/>
        </p:nvGrpSpPr>
        <p:grpSpPr>
          <a:xfrm>
            <a:off x="8421601" y="6125648"/>
            <a:ext cx="3418137" cy="449558"/>
            <a:chOff x="7139328" y="5690216"/>
            <a:chExt cx="5033312" cy="661988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C7BA9005-EC6C-49DD-8CDF-DDE2EE141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328" y="5816236"/>
              <a:ext cx="1592031" cy="426521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6AC936B-B278-4C79-B6C4-06227177D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521889" y="5690216"/>
              <a:ext cx="1650751" cy="661988"/>
            </a:xfrm>
            <a:prstGeom prst="rect">
              <a:avLst/>
            </a:prstGeom>
          </p:spPr>
        </p:pic>
      </p:grp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6BBA1C60-FE33-2B56-4257-E77EAB52E2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669" y="6200212"/>
            <a:ext cx="786124" cy="4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3724BA84-1E61-46C6-8524-E84D0C1E99A8}"/>
              </a:ext>
            </a:extLst>
          </p:cNvPr>
          <p:cNvSpPr txBox="1"/>
          <p:nvPr/>
        </p:nvSpPr>
        <p:spPr>
          <a:xfrm>
            <a:off x="10204588" y="6426636"/>
            <a:ext cx="183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PINTEC Semestral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67CF889-ABC3-4164-8923-10364F8392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0257" y="6428944"/>
            <a:ext cx="743101" cy="39555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2BB78F6-9EDD-4B81-85BC-C3466E121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2" y="6413526"/>
            <a:ext cx="1488162" cy="395552"/>
          </a:xfrm>
          <a:prstGeom prst="rect">
            <a:avLst/>
          </a:prstGeom>
        </p:spPr>
      </p:pic>
      <p:grpSp>
        <p:nvGrpSpPr>
          <p:cNvPr id="15" name="Agrupar 2">
            <a:extLst>
              <a:ext uri="{FF2B5EF4-FFF2-40B4-BE49-F238E27FC236}">
                <a16:creationId xmlns:a16="http://schemas.microsoft.com/office/drawing/2014/main" id="{C8BF752C-F027-4AD5-A649-CF5D74D280C2}"/>
              </a:ext>
            </a:extLst>
          </p:cNvPr>
          <p:cNvGrpSpPr/>
          <p:nvPr/>
        </p:nvGrpSpPr>
        <p:grpSpPr>
          <a:xfrm>
            <a:off x="125382" y="185508"/>
            <a:ext cx="11911374" cy="6062891"/>
            <a:chOff x="554528" y="1158667"/>
            <a:chExt cx="9410479" cy="12564991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905F06D-B79D-4525-BCEE-300FF05A68D8}"/>
                </a:ext>
              </a:extLst>
            </p:cNvPr>
            <p:cNvSpPr txBox="1"/>
            <p:nvPr/>
          </p:nvSpPr>
          <p:spPr>
            <a:xfrm>
              <a:off x="836686" y="1782016"/>
              <a:ext cx="9077970" cy="110985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3200" b="1" kern="100" dirty="0">
                  <a:solidFill>
                    <a:srgbClr val="2E319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Síntese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2000" kern="100" dirty="0">
                  <a:solidFill>
                    <a:srgbClr val="2E319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De forma geral, </a:t>
              </a:r>
              <a:r>
                <a:rPr lang="pt-BR" sz="2000" kern="100">
                  <a:solidFill>
                    <a:srgbClr val="2E319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empresas estão menos </a:t>
              </a:r>
              <a:r>
                <a:rPr lang="pt-BR" sz="2000" kern="100" dirty="0">
                  <a:solidFill>
                    <a:srgbClr val="2E319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engajadas em inovar; tendência de simplificação nas inovações; menos na fronteira internacional e pouco mais na nacional;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2000" kern="100" dirty="0">
                  <a:solidFill>
                    <a:srgbClr val="2E319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Cooperação estável e segue mais frequente na cadeia produtiva;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2000" kern="100" dirty="0">
                  <a:solidFill>
                    <a:srgbClr val="2E319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P&amp;D: valores absolutos crescem e prevalecem expectativas de incremento em 2025;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2000" kern="100" dirty="0">
                  <a:solidFill>
                    <a:srgbClr val="2E3192"/>
                  </a:solidFill>
                  <a:ea typeface="Calibri" panose="020F0502020204030204" pitchFamily="34" charset="0"/>
                  <a:cs typeface="Univers LT Std 55"/>
                </a:rPr>
                <a:t>Empresas de menor porte de 100 a 249 pessoas ocupadas investindo mais em P&amp;D...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2000" kern="100" dirty="0">
                  <a:solidFill>
                    <a:srgbClr val="2E3192"/>
                  </a:solidFill>
                  <a:ea typeface="Calibri" panose="020F0502020204030204" pitchFamily="34" charset="0"/>
                  <a:cs typeface="Univers LT Std 55"/>
                </a:rPr>
                <a:t>...porém, ainda que prevalecentes, empresas grandes com 500 ou mais pessoas ocupadas passam a investir menos;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2000" kern="100" dirty="0">
                  <a:solidFill>
                    <a:srgbClr val="2E319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Menos empresas proporcionalmente utilizaram apoio público para inovar...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2000" kern="100" dirty="0">
                  <a:solidFill>
                    <a:srgbClr val="2E319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...contudo, o Incentivo fiscal à P&amp;D e inovação tecnológica seguiu estável;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2000" kern="100" dirty="0">
                  <a:solidFill>
                    <a:srgbClr val="2E319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De forma geral, foi o instrumento de apoio público considerado mais adequado.</a:t>
              </a:r>
              <a:endParaRPr lang="pt-BR" sz="2000" kern="100" dirty="0">
                <a:solidFill>
                  <a:srgbClr val="2E319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pt-BR" sz="2000" dirty="0">
                <a:solidFill>
                  <a:srgbClr val="2E3192"/>
                </a:solidFill>
              </a:endParaRPr>
            </a:p>
          </p:txBody>
        </p:sp>
        <p:sp>
          <p:nvSpPr>
            <p:cNvPr id="17" name="Retângulo: Cantos Arredondados 15">
              <a:extLst>
                <a:ext uri="{FF2B5EF4-FFF2-40B4-BE49-F238E27FC236}">
                  <a16:creationId xmlns:a16="http://schemas.microsoft.com/office/drawing/2014/main" id="{A4649DC9-8739-44AF-81F1-1C17F3B80852}"/>
                </a:ext>
              </a:extLst>
            </p:cNvPr>
            <p:cNvSpPr/>
            <p:nvPr/>
          </p:nvSpPr>
          <p:spPr bwMode="auto">
            <a:xfrm>
              <a:off x="554528" y="1158667"/>
              <a:ext cx="9410479" cy="12564991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17E22A7F-2158-A876-04F3-F67708ED2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27" y="6115088"/>
            <a:ext cx="1423245" cy="10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66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32CBF98-BF1E-4A2D-BF6D-95E121DB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2" y="-6717"/>
            <a:ext cx="14726278" cy="696949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1C8F5B-7672-456D-B417-BAB83757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41" y="3187775"/>
            <a:ext cx="6538296" cy="118548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Gotham Black" pitchFamily="50" charset="0"/>
              </a:rPr>
              <a:t>OBRIGADO!</a:t>
            </a:r>
            <a:endParaRPr lang="en-ID" sz="4000" dirty="0">
              <a:latin typeface="Gotham Black" pitchFamily="50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36446C2-5F2D-C827-E0CB-F1A0C1432097}"/>
              </a:ext>
            </a:extLst>
          </p:cNvPr>
          <p:cNvGrpSpPr/>
          <p:nvPr/>
        </p:nvGrpSpPr>
        <p:grpSpPr>
          <a:xfrm>
            <a:off x="9729112" y="6125648"/>
            <a:ext cx="3418137" cy="449558"/>
            <a:chOff x="7139328" y="5690216"/>
            <a:chExt cx="5033312" cy="661988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7B96093-98A3-9CB1-4844-B74D0712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328" y="5816236"/>
              <a:ext cx="1592031" cy="426521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50F86D7-A4A6-D196-DFA3-92578DF22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521889" y="5690216"/>
              <a:ext cx="1650751" cy="66198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B29C1885-2EB8-277F-43A7-F8FBC9CE0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183" y="5707368"/>
              <a:ext cx="1107483" cy="590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9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pic>
        <p:nvPicPr>
          <p:cNvPr id="425" name="Google Shape;425;p49"/>
          <p:cNvPicPr preferRelativeResize="0"/>
          <p:nvPr/>
        </p:nvPicPr>
        <p:blipFill rotWithShape="1">
          <a:blip r:embed="rId3">
            <a:alphaModFix/>
          </a:blip>
          <a:srcRect l="30052" t="35316" r="30048" b="12"/>
          <a:stretch/>
        </p:blipFill>
        <p:spPr>
          <a:xfrm>
            <a:off x="-1824750" y="4616840"/>
            <a:ext cx="3563775" cy="3249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5882" y="918011"/>
            <a:ext cx="8143784" cy="92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>
                <a:solidFill>
                  <a:srgbClr val="2E3192"/>
                </a:solidFill>
              </a:rPr>
              <a:t>Outras características: âmbito temporal</a:t>
            </a:r>
          </a:p>
          <a:p>
            <a:r>
              <a:rPr lang="pt-BR" sz="1200">
                <a:solidFill>
                  <a:srgbClr val="2E3192"/>
                </a:solidFill>
                <a:latin typeface="Montserrat" panose="00000500000000000000" pitchFamily="2" charset="0"/>
              </a:rPr>
              <a:t>Periodicidade X Período de referência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756F138-2AD2-CEE6-863D-C4A977141A5F}"/>
              </a:ext>
            </a:extLst>
          </p:cNvPr>
          <p:cNvGrpSpPr/>
          <p:nvPr/>
        </p:nvGrpSpPr>
        <p:grpSpPr>
          <a:xfrm>
            <a:off x="522709" y="2214763"/>
            <a:ext cx="3527151" cy="4372967"/>
            <a:chOff x="791840" y="2987749"/>
            <a:chExt cx="1988254" cy="1287532"/>
          </a:xfrm>
          <a:solidFill>
            <a:schemeClr val="bg1"/>
          </a:solidFill>
        </p:grpSpPr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53767BA2-1858-ED7B-C7C9-47D2F7B11DA3}"/>
                </a:ext>
              </a:extLst>
            </p:cNvPr>
            <p:cNvSpPr/>
            <p:nvPr/>
          </p:nvSpPr>
          <p:spPr bwMode="auto">
            <a:xfrm>
              <a:off x="791840" y="2987749"/>
              <a:ext cx="1988254" cy="12875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pt-BR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" name="CaixaDeTexto 3">
              <a:extLst>
                <a:ext uri="{FF2B5EF4-FFF2-40B4-BE49-F238E27FC236}">
                  <a16:creationId xmlns:a16="http://schemas.microsoft.com/office/drawing/2014/main" id="{CA7EB10B-BDF4-F9C3-5321-22BF1B5A9379}"/>
                </a:ext>
              </a:extLst>
            </p:cNvPr>
            <p:cNvSpPr txBox="1"/>
            <p:nvPr/>
          </p:nvSpPr>
          <p:spPr>
            <a:xfrm>
              <a:off x="1050788" y="2987749"/>
              <a:ext cx="1470358" cy="46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pt-BR" b="1"/>
                <a:t>PERÍODO DE REFERÊNCIA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5BDE1E7-428F-1AAA-9778-6AB89FDE76F3}"/>
              </a:ext>
            </a:extLst>
          </p:cNvPr>
          <p:cNvGrpSpPr/>
          <p:nvPr/>
        </p:nvGrpSpPr>
        <p:grpSpPr>
          <a:xfrm>
            <a:off x="4678533" y="2214763"/>
            <a:ext cx="7341832" cy="4129505"/>
            <a:chOff x="791840" y="2987749"/>
            <a:chExt cx="1988254" cy="1287532"/>
          </a:xfrm>
          <a:solidFill>
            <a:schemeClr val="bg1"/>
          </a:solidFill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C89183AC-27FE-C016-0D56-D4220CF8D75B}"/>
                </a:ext>
              </a:extLst>
            </p:cNvPr>
            <p:cNvSpPr/>
            <p:nvPr/>
          </p:nvSpPr>
          <p:spPr bwMode="auto">
            <a:xfrm>
              <a:off x="791840" y="2987749"/>
              <a:ext cx="1988254" cy="12875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pt-BR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0" name="CaixaDeTexto 6">
              <a:extLst>
                <a:ext uri="{FF2B5EF4-FFF2-40B4-BE49-F238E27FC236}">
                  <a16:creationId xmlns:a16="http://schemas.microsoft.com/office/drawing/2014/main" id="{CF4F373A-0D41-6669-2F45-22593346CBA3}"/>
                </a:ext>
              </a:extLst>
            </p:cNvPr>
            <p:cNvSpPr txBox="1"/>
            <p:nvPr/>
          </p:nvSpPr>
          <p:spPr>
            <a:xfrm>
              <a:off x="1172727" y="2987749"/>
              <a:ext cx="1226480" cy="111218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pt-BR" b="1"/>
                <a:t>PERIODICIDADE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94C72D9-2B45-ED59-C4A1-E305B083A72A}"/>
              </a:ext>
            </a:extLst>
          </p:cNvPr>
          <p:cNvGrpSpPr/>
          <p:nvPr/>
        </p:nvGrpSpPr>
        <p:grpSpPr>
          <a:xfrm>
            <a:off x="844189" y="2835777"/>
            <a:ext cx="2817440" cy="3640021"/>
            <a:chOff x="619350" y="2875994"/>
            <a:chExt cx="2817440" cy="3640021"/>
          </a:xfrm>
        </p:grpSpPr>
        <p:sp>
          <p:nvSpPr>
            <p:cNvPr id="32" name="CaixaDeTexto 8">
              <a:extLst>
                <a:ext uri="{FF2B5EF4-FFF2-40B4-BE49-F238E27FC236}">
                  <a16:creationId xmlns:a16="http://schemas.microsoft.com/office/drawing/2014/main" id="{8852593B-2553-6C87-8356-706F2D9228B2}"/>
                </a:ext>
              </a:extLst>
            </p:cNvPr>
            <p:cNvSpPr txBox="1"/>
            <p:nvPr/>
          </p:nvSpPr>
          <p:spPr>
            <a:xfrm>
              <a:off x="1945600" y="3216516"/>
              <a:ext cx="1491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b="1">
                  <a:solidFill>
                    <a:srgbClr val="FF0000"/>
                  </a:solidFill>
                  <a:latin typeface="+mj-lt"/>
                  <a:cs typeface="Dreaming Outloud Script Pro" panose="020B0604020202020204" pitchFamily="66" charset="0"/>
                </a:rPr>
                <a:t>ANUAL</a:t>
              </a:r>
            </a:p>
          </p:txBody>
        </p:sp>
        <p:pic>
          <p:nvPicPr>
            <p:cNvPr id="33" name="Gráfico 9" descr="Calendário diário com preenchimento sólido">
              <a:extLst>
                <a:ext uri="{FF2B5EF4-FFF2-40B4-BE49-F238E27FC236}">
                  <a16:creationId xmlns:a16="http://schemas.microsoft.com/office/drawing/2014/main" id="{154C76D4-FFC1-B197-C143-1C4A87A0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0778" y="2875994"/>
              <a:ext cx="914400" cy="914400"/>
            </a:xfrm>
            <a:prstGeom prst="rect">
              <a:avLst/>
            </a:prstGeom>
          </p:spPr>
        </p:pic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9EC90C74-969E-A2BF-7E6E-F23A7AAE310A}"/>
                </a:ext>
              </a:extLst>
            </p:cNvPr>
            <p:cNvGrpSpPr/>
            <p:nvPr/>
          </p:nvGrpSpPr>
          <p:grpSpPr>
            <a:xfrm>
              <a:off x="1059879" y="4397307"/>
              <a:ext cx="2262301" cy="2118708"/>
              <a:chOff x="833795" y="4325425"/>
              <a:chExt cx="2262301" cy="2118708"/>
            </a:xfrm>
          </p:grpSpPr>
          <p:pic>
            <p:nvPicPr>
              <p:cNvPr id="36" name="Gráfico 12" descr="Pesquisa estrutura de tópicos">
                <a:extLst>
                  <a:ext uri="{FF2B5EF4-FFF2-40B4-BE49-F238E27FC236}">
                    <a16:creationId xmlns:a16="http://schemas.microsoft.com/office/drawing/2014/main" id="{6F5C8A66-D443-FD22-D706-E34BEDA4C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67217" y="459237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7" name="CaixaDeTexto 13">
                <a:extLst>
                  <a:ext uri="{FF2B5EF4-FFF2-40B4-BE49-F238E27FC236}">
                    <a16:creationId xmlns:a16="http://schemas.microsoft.com/office/drawing/2014/main" id="{DE4F8D7E-1E50-C3D3-B0EB-4C4025F072D3}"/>
                  </a:ext>
                </a:extLst>
              </p:cNvPr>
              <p:cNvSpPr txBox="1"/>
              <p:nvPr/>
            </p:nvSpPr>
            <p:spPr>
              <a:xfrm>
                <a:off x="1031200" y="5561388"/>
                <a:ext cx="1928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/>
                  <a:t>ANO ANTERIOR</a:t>
                </a: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AED8380F-E9F8-DF9F-C843-610A14E7FBF1}"/>
                  </a:ext>
                </a:extLst>
              </p:cNvPr>
              <p:cNvSpPr/>
              <p:nvPr/>
            </p:nvSpPr>
            <p:spPr bwMode="auto">
              <a:xfrm>
                <a:off x="833795" y="4325425"/>
                <a:ext cx="2262301" cy="21187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pt-BR" sz="1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5" name="Seta: Curva para a Direita 34">
              <a:extLst>
                <a:ext uri="{FF2B5EF4-FFF2-40B4-BE49-F238E27FC236}">
                  <a16:creationId xmlns:a16="http://schemas.microsoft.com/office/drawing/2014/main" id="{F714F367-0CD8-0B5A-712D-8D87447CE40F}"/>
                </a:ext>
              </a:extLst>
            </p:cNvPr>
            <p:cNvSpPr/>
            <p:nvPr/>
          </p:nvSpPr>
          <p:spPr bwMode="auto">
            <a:xfrm>
              <a:off x="619350" y="3549234"/>
              <a:ext cx="576065" cy="1325792"/>
            </a:xfrm>
            <a:prstGeom prst="curvedRightArrow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pt-BR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24CBDC6-F712-D4F1-651B-4DFCD92E9BDF}"/>
              </a:ext>
            </a:extLst>
          </p:cNvPr>
          <p:cNvGrpSpPr/>
          <p:nvPr/>
        </p:nvGrpSpPr>
        <p:grpSpPr>
          <a:xfrm>
            <a:off x="4667424" y="3941061"/>
            <a:ext cx="4135197" cy="2063391"/>
            <a:chOff x="5166244" y="2570697"/>
            <a:chExt cx="4135197" cy="2063391"/>
          </a:xfrm>
        </p:grpSpPr>
        <p:pic>
          <p:nvPicPr>
            <p:cNvPr id="24" name="Gráfico 16" descr="Documento estrutura de tópicos">
              <a:extLst>
                <a:ext uri="{FF2B5EF4-FFF2-40B4-BE49-F238E27FC236}">
                  <a16:creationId xmlns:a16="http://schemas.microsoft.com/office/drawing/2014/main" id="{6E38D75C-96EA-835B-0A98-11399DB2A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66244" y="2570697"/>
              <a:ext cx="1057877" cy="1057877"/>
            </a:xfrm>
            <a:prstGeom prst="rect">
              <a:avLst/>
            </a:prstGeom>
          </p:spPr>
        </p:pic>
        <p:sp>
          <p:nvSpPr>
            <p:cNvPr id="25" name="CaixaDeTexto 17">
              <a:extLst>
                <a:ext uri="{FF2B5EF4-FFF2-40B4-BE49-F238E27FC236}">
                  <a16:creationId xmlns:a16="http://schemas.microsoft.com/office/drawing/2014/main" id="{202E82F4-74D4-5438-2949-4ED2E6E9A030}"/>
                </a:ext>
              </a:extLst>
            </p:cNvPr>
            <p:cNvSpPr txBox="1"/>
            <p:nvPr/>
          </p:nvSpPr>
          <p:spPr>
            <a:xfrm>
              <a:off x="6037302" y="2666430"/>
              <a:ext cx="2620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1º SEMESTRE de cada ano</a:t>
              </a:r>
            </a:p>
          </p:txBody>
        </p:sp>
        <p:sp>
          <p:nvSpPr>
            <p:cNvPr id="27" name="CaixaDeTexto 18">
              <a:extLst>
                <a:ext uri="{FF2B5EF4-FFF2-40B4-BE49-F238E27FC236}">
                  <a16:creationId xmlns:a16="http://schemas.microsoft.com/office/drawing/2014/main" id="{172DE545-CA55-0DC9-AACB-5F6A33024B2C}"/>
                </a:ext>
              </a:extLst>
            </p:cNvPr>
            <p:cNvSpPr txBox="1"/>
            <p:nvPr/>
          </p:nvSpPr>
          <p:spPr>
            <a:xfrm>
              <a:off x="6249900" y="3749874"/>
              <a:ext cx="3051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dirty="0">
                  <a:solidFill>
                    <a:schemeClr val="bg1">
                      <a:lumMod val="50000"/>
                    </a:schemeClr>
                  </a:solidFill>
                </a:rPr>
                <a:t>Tecnologias Digitais Avançadas</a:t>
              </a:r>
            </a:p>
          </p:txBody>
        </p:sp>
        <p:pic>
          <p:nvPicPr>
            <p:cNvPr id="28" name="Gráfico 19" descr="Internet das Coisas com preenchimento sólido">
              <a:extLst>
                <a:ext uri="{FF2B5EF4-FFF2-40B4-BE49-F238E27FC236}">
                  <a16:creationId xmlns:a16="http://schemas.microsoft.com/office/drawing/2014/main" id="{92386642-219B-0D5B-5326-8657D29B5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56137" y="3705636"/>
              <a:ext cx="457201" cy="457201"/>
            </a:xfrm>
            <a:prstGeom prst="rect">
              <a:avLst/>
            </a:prstGeom>
          </p:spPr>
        </p:pic>
        <p:sp>
          <p:nvSpPr>
            <p:cNvPr id="29" name="CaixaDeTexto 20">
              <a:extLst>
                <a:ext uri="{FF2B5EF4-FFF2-40B4-BE49-F238E27FC236}">
                  <a16:creationId xmlns:a16="http://schemas.microsoft.com/office/drawing/2014/main" id="{1A103DB4-23D9-3712-DF42-970BB64A47B3}"/>
                </a:ext>
              </a:extLst>
            </p:cNvPr>
            <p:cNvSpPr txBox="1"/>
            <p:nvPr/>
          </p:nvSpPr>
          <p:spPr>
            <a:xfrm>
              <a:off x="6088604" y="2941694"/>
              <a:ext cx="23144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>
                  <a:solidFill>
                    <a:schemeClr val="accent2">
                      <a:lumMod val="75000"/>
                    </a:schemeClr>
                  </a:solidFill>
                </a:rPr>
                <a:t>Indicadores Temáticos </a:t>
              </a:r>
            </a:p>
            <a:p>
              <a:r>
                <a:rPr lang="pt-BR" sz="1400"/>
                <a:t>(temas rotativos)</a:t>
              </a:r>
            </a:p>
          </p:txBody>
        </p:sp>
        <p:pic>
          <p:nvPicPr>
            <p:cNvPr id="30" name="Gráfico 21" descr="Sustentabilidade com preenchimento sólido">
              <a:extLst>
                <a:ext uri="{FF2B5EF4-FFF2-40B4-BE49-F238E27FC236}">
                  <a16:creationId xmlns:a16="http://schemas.microsoft.com/office/drawing/2014/main" id="{25AE6AD3-EDCA-40B8-9F14-55655B5DC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52707" y="4182917"/>
              <a:ext cx="451171" cy="451171"/>
            </a:xfrm>
            <a:prstGeom prst="rect">
              <a:avLst/>
            </a:prstGeom>
          </p:spPr>
        </p:pic>
        <p:sp>
          <p:nvSpPr>
            <p:cNvPr id="31" name="CaixaDeTexto 22">
              <a:extLst>
                <a:ext uri="{FF2B5EF4-FFF2-40B4-BE49-F238E27FC236}">
                  <a16:creationId xmlns:a16="http://schemas.microsoft.com/office/drawing/2014/main" id="{3E039A08-6FB2-C017-819B-850273F5222D}"/>
                </a:ext>
              </a:extLst>
            </p:cNvPr>
            <p:cNvSpPr txBox="1"/>
            <p:nvPr/>
          </p:nvSpPr>
          <p:spPr>
            <a:xfrm>
              <a:off x="6249900" y="4196788"/>
              <a:ext cx="1998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dirty="0">
                  <a:solidFill>
                    <a:schemeClr val="bg1">
                      <a:lumMod val="50000"/>
                    </a:schemeClr>
                  </a:solidFill>
                </a:rPr>
                <a:t>Práticas ambientais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B94FB4D-C536-DC61-16EB-BA6CB8D5CDFB}"/>
              </a:ext>
            </a:extLst>
          </p:cNvPr>
          <p:cNvGrpSpPr/>
          <p:nvPr/>
        </p:nvGrpSpPr>
        <p:grpSpPr>
          <a:xfrm>
            <a:off x="8437263" y="4019529"/>
            <a:ext cx="3415015" cy="1642843"/>
            <a:chOff x="5181833" y="4512852"/>
            <a:chExt cx="3415015" cy="1642843"/>
          </a:xfrm>
        </p:grpSpPr>
        <p:pic>
          <p:nvPicPr>
            <p:cNvPr id="16" name="Gráfico 24" descr="Lâmpada e engrenagem com preenchimento sólido">
              <a:extLst>
                <a:ext uri="{FF2B5EF4-FFF2-40B4-BE49-F238E27FC236}">
                  <a16:creationId xmlns:a16="http://schemas.microsoft.com/office/drawing/2014/main" id="{80D743E8-D067-0FB5-50F4-CAA1B8CD9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955030" y="5608444"/>
              <a:ext cx="547251" cy="547251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F4BE32D3-870B-17BE-9C2E-D8F9298BDFBF}"/>
                </a:ext>
              </a:extLst>
            </p:cNvPr>
            <p:cNvGrpSpPr/>
            <p:nvPr/>
          </p:nvGrpSpPr>
          <p:grpSpPr>
            <a:xfrm>
              <a:off x="5181833" y="4512852"/>
              <a:ext cx="3415015" cy="1566025"/>
              <a:chOff x="5181833" y="4512852"/>
              <a:chExt cx="3415015" cy="1566025"/>
            </a:xfrm>
          </p:grpSpPr>
          <p:pic>
            <p:nvPicPr>
              <p:cNvPr id="18" name="Gráfico 26" descr="Documento estrutura de tópicos">
                <a:extLst>
                  <a:ext uri="{FF2B5EF4-FFF2-40B4-BE49-F238E27FC236}">
                    <a16:creationId xmlns:a16="http://schemas.microsoft.com/office/drawing/2014/main" id="{624CF7E3-C3FD-BD08-D1D2-52A0851F72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181833" y="4512852"/>
                <a:ext cx="976055" cy="976055"/>
              </a:xfrm>
              <a:prstGeom prst="rect">
                <a:avLst/>
              </a:prstGeom>
            </p:spPr>
          </p:pic>
          <p:sp>
            <p:nvSpPr>
              <p:cNvPr id="20" name="CaixaDeTexto 27">
                <a:extLst>
                  <a:ext uri="{FF2B5EF4-FFF2-40B4-BE49-F238E27FC236}">
                    <a16:creationId xmlns:a16="http://schemas.microsoft.com/office/drawing/2014/main" id="{A1EB719A-7DE6-7683-2DBC-008CB55BCD93}"/>
                  </a:ext>
                </a:extLst>
              </p:cNvPr>
              <p:cNvSpPr txBox="1"/>
              <p:nvPr/>
            </p:nvSpPr>
            <p:spPr>
              <a:xfrm>
                <a:off x="5976579" y="4530117"/>
                <a:ext cx="26202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2º SEMESTRE de cada ano</a:t>
                </a:r>
              </a:p>
            </p:txBody>
          </p:sp>
          <p:sp>
            <p:nvSpPr>
              <p:cNvPr id="22" name="CaixaDeTexto 28">
                <a:extLst>
                  <a:ext uri="{FF2B5EF4-FFF2-40B4-BE49-F238E27FC236}">
                    <a16:creationId xmlns:a16="http://schemas.microsoft.com/office/drawing/2014/main" id="{E8BE1C09-453E-A4AA-FBAD-3763B056A70C}"/>
                  </a:ext>
                </a:extLst>
              </p:cNvPr>
              <p:cNvSpPr txBox="1"/>
              <p:nvPr/>
            </p:nvSpPr>
            <p:spPr>
              <a:xfrm>
                <a:off x="6429166" y="5709545"/>
                <a:ext cx="1851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>
                    <a:solidFill>
                      <a:schemeClr val="bg1">
                        <a:lumMod val="50000"/>
                      </a:schemeClr>
                    </a:solidFill>
                  </a:rPr>
                  <a:t>Inovação e P&amp;D</a:t>
                </a:r>
              </a:p>
            </p:txBody>
          </p:sp>
          <p:sp>
            <p:nvSpPr>
              <p:cNvPr id="23" name="CaixaDeTexto 29">
                <a:extLst>
                  <a:ext uri="{FF2B5EF4-FFF2-40B4-BE49-F238E27FC236}">
                    <a16:creationId xmlns:a16="http://schemas.microsoft.com/office/drawing/2014/main" id="{8700951E-07E4-1DEA-30EB-464038ACCEAF}"/>
                  </a:ext>
                </a:extLst>
              </p:cNvPr>
              <p:cNvSpPr txBox="1"/>
              <p:nvPr/>
            </p:nvSpPr>
            <p:spPr>
              <a:xfrm>
                <a:off x="5998765" y="4797934"/>
                <a:ext cx="20629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>
                    <a:solidFill>
                      <a:schemeClr val="accent6">
                        <a:lumMod val="75000"/>
                      </a:schemeClr>
                    </a:solidFill>
                  </a:rPr>
                  <a:t>Indicadores Básicos </a:t>
                </a:r>
              </a:p>
              <a:p>
                <a:r>
                  <a:rPr lang="pt-BR" sz="1400"/>
                  <a:t>(tema fixo)</a:t>
                </a:r>
              </a:p>
            </p:txBody>
          </p:sp>
        </p:grp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0CE7300-A683-A8D1-E9A5-0B286F28C5D4}"/>
              </a:ext>
            </a:extLst>
          </p:cNvPr>
          <p:cNvGrpSpPr/>
          <p:nvPr/>
        </p:nvGrpSpPr>
        <p:grpSpPr>
          <a:xfrm>
            <a:off x="7082643" y="2841680"/>
            <a:ext cx="2938918" cy="914400"/>
            <a:chOff x="5256336" y="1907629"/>
            <a:chExt cx="2938918" cy="914400"/>
          </a:xfrm>
        </p:grpSpPr>
        <p:sp>
          <p:nvSpPr>
            <p:cNvPr id="13" name="CaixaDeTexto 31">
              <a:extLst>
                <a:ext uri="{FF2B5EF4-FFF2-40B4-BE49-F238E27FC236}">
                  <a16:creationId xmlns:a16="http://schemas.microsoft.com/office/drawing/2014/main" id="{AEC19D86-37F6-9713-159E-3574C622EE1C}"/>
                </a:ext>
              </a:extLst>
            </p:cNvPr>
            <p:cNvSpPr txBox="1"/>
            <p:nvPr/>
          </p:nvSpPr>
          <p:spPr>
            <a:xfrm>
              <a:off x="5791639" y="2140553"/>
              <a:ext cx="2403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b="1">
                  <a:solidFill>
                    <a:srgbClr val="FF0000"/>
                  </a:solidFill>
                  <a:latin typeface="+mj-lt"/>
                  <a:cs typeface="Dreaming Outloud Script Pro" panose="020B0604020202020204" pitchFamily="66" charset="0"/>
                </a:rPr>
                <a:t>SEMESTRAL</a:t>
              </a:r>
            </a:p>
          </p:txBody>
        </p:sp>
        <p:pic>
          <p:nvPicPr>
            <p:cNvPr id="15" name="Gráfico 32" descr="Calendário diário com preenchimento sólido">
              <a:extLst>
                <a:ext uri="{FF2B5EF4-FFF2-40B4-BE49-F238E27FC236}">
                  <a16:creationId xmlns:a16="http://schemas.microsoft.com/office/drawing/2014/main" id="{F2EC0C35-8770-2B33-3288-E859FD8A8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6336" y="1907629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D8E404D-197F-6ED4-1B35-3237C6974738}"/>
              </a:ext>
            </a:extLst>
          </p:cNvPr>
          <p:cNvGrpSpPr/>
          <p:nvPr/>
        </p:nvGrpSpPr>
        <p:grpSpPr>
          <a:xfrm>
            <a:off x="8677171" y="430083"/>
            <a:ext cx="3137267" cy="449558"/>
            <a:chOff x="7200458" y="5729606"/>
            <a:chExt cx="4619723" cy="661988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4EA22279-8B36-5F01-07F3-F3942DD4E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458" y="5909688"/>
              <a:ext cx="1592031" cy="422114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2535186D-EF37-6D50-8B95-C5B7B6658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169428" y="5729606"/>
              <a:ext cx="1650753" cy="661988"/>
            </a:xfrm>
            <a:prstGeom prst="rect">
              <a:avLst/>
            </a:prstGeom>
          </p:spPr>
        </p:pic>
      </p:grpSp>
      <p:pic>
        <p:nvPicPr>
          <p:cNvPr id="43" name="Imagem 42">
            <a:extLst>
              <a:ext uri="{FF2B5EF4-FFF2-40B4-BE49-F238E27FC236}">
                <a16:creationId xmlns:a16="http://schemas.microsoft.com/office/drawing/2014/main" id="{AD1422B9-005E-2DF2-A3AF-6449BBDFF3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356" y="227058"/>
            <a:ext cx="1398521" cy="9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pic>
        <p:nvPicPr>
          <p:cNvPr id="425" name="Google Shape;425;p49"/>
          <p:cNvPicPr preferRelativeResize="0"/>
          <p:nvPr/>
        </p:nvPicPr>
        <p:blipFill rotWithShape="1">
          <a:blip r:embed="rId3">
            <a:alphaModFix/>
          </a:blip>
          <a:srcRect l="30052" t="35316" r="30048" b="12"/>
          <a:stretch/>
        </p:blipFill>
        <p:spPr>
          <a:xfrm>
            <a:off x="-1824750" y="4616840"/>
            <a:ext cx="3563775" cy="3249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5882" y="918011"/>
            <a:ext cx="8143784" cy="71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PINTEC Semestral 2023: </a:t>
            </a:r>
            <a:r>
              <a:rPr lang="pt-BR" sz="2000" dirty="0">
                <a:solidFill>
                  <a:srgbClr val="2E3192"/>
                </a:solidFill>
              </a:rPr>
              <a:t>Indicadores básicos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Principais Características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35C6DB2-9526-2694-8AAD-68D123B437C6}"/>
              </a:ext>
            </a:extLst>
          </p:cNvPr>
          <p:cNvGrpSpPr/>
          <p:nvPr/>
        </p:nvGrpSpPr>
        <p:grpSpPr>
          <a:xfrm>
            <a:off x="1122422" y="1770801"/>
            <a:ext cx="8741750" cy="4169188"/>
            <a:chOff x="479834" y="1770800"/>
            <a:chExt cx="8741750" cy="4169188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D7B7B1C9-8DCF-8AE1-2178-DB6605173BD5}"/>
                </a:ext>
              </a:extLst>
            </p:cNvPr>
            <p:cNvGrpSpPr/>
            <p:nvPr/>
          </p:nvGrpSpPr>
          <p:grpSpPr>
            <a:xfrm>
              <a:off x="479834" y="1770800"/>
              <a:ext cx="8741750" cy="4169188"/>
              <a:chOff x="583834" y="1951683"/>
              <a:chExt cx="7495895" cy="440234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26C6F3B-4D4B-1FE3-3DA8-12CCD48DE054}"/>
                  </a:ext>
                </a:extLst>
              </p:cNvPr>
              <p:cNvSpPr/>
              <p:nvPr/>
            </p:nvSpPr>
            <p:spPr>
              <a:xfrm>
                <a:off x="583834" y="2202629"/>
                <a:ext cx="7169982" cy="41514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" name="Agrupar 1">
                <a:extLst>
                  <a:ext uri="{FF2B5EF4-FFF2-40B4-BE49-F238E27FC236}">
                    <a16:creationId xmlns:a16="http://schemas.microsoft.com/office/drawing/2014/main" id="{F22759BF-1566-4BC8-ECC0-70737405359F}"/>
                  </a:ext>
                </a:extLst>
              </p:cNvPr>
              <p:cNvGrpSpPr/>
              <p:nvPr/>
            </p:nvGrpSpPr>
            <p:grpSpPr>
              <a:xfrm>
                <a:off x="7258631" y="1951683"/>
                <a:ext cx="821098" cy="821098"/>
                <a:chOff x="15259468" y="1113602"/>
                <a:chExt cx="821098" cy="821098"/>
              </a:xfrm>
            </p:grpSpPr>
            <p:sp>
              <p:nvSpPr>
                <p:cNvPr id="21" name="Elipse 20">
                  <a:extLst>
                    <a:ext uri="{FF2B5EF4-FFF2-40B4-BE49-F238E27FC236}">
                      <a16:creationId xmlns:a16="http://schemas.microsoft.com/office/drawing/2014/main" id="{FB6A35ED-77AC-E6A3-2684-FB7162C2CC85}"/>
                    </a:ext>
                  </a:extLst>
                </p:cNvPr>
                <p:cNvSpPr/>
                <p:nvPr/>
              </p:nvSpPr>
              <p:spPr>
                <a:xfrm>
                  <a:off x="15259468" y="1113602"/>
                  <a:ext cx="821098" cy="821098"/>
                </a:xfrm>
                <a:prstGeom prst="ellipse">
                  <a:avLst/>
                </a:prstGeom>
                <a:solidFill>
                  <a:srgbClr val="2E319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26" name="Gráfico 25" descr="Notas adesivas com preenchimento sólido">
                  <a:extLst>
                    <a:ext uri="{FF2B5EF4-FFF2-40B4-BE49-F238E27FC236}">
                      <a16:creationId xmlns:a16="http://schemas.microsoft.com/office/drawing/2014/main" id="{49D45870-E6C0-82FA-64BF-D6EA88A744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44608" y="1292034"/>
                  <a:ext cx="501208" cy="501208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18F1C042-1715-2E9B-2FAF-ECC00D6DCF85}"/>
                </a:ext>
              </a:extLst>
            </p:cNvPr>
            <p:cNvSpPr txBox="1"/>
            <p:nvPr/>
          </p:nvSpPr>
          <p:spPr>
            <a:xfrm>
              <a:off x="666369" y="2099845"/>
              <a:ext cx="7582392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solidFill>
                    <a:srgbClr val="FF0000"/>
                  </a:solidFill>
                </a:rPr>
                <a:t>Quinta edição </a:t>
              </a:r>
              <a:r>
                <a:rPr lang="pt-BR" sz="1600" dirty="0"/>
                <a:t>da PINTEC Semestral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Principais variáveis disseminadas: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Incidência de inovação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Cooperação para inovar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Obstáculos para inovar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Realização de Dispêndios em P&amp;D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Expectativas para realização de dispêndios em P&amp;D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Utilização de instrumentos de apoio público para inovar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u="sng" dirty="0"/>
                <a:t>Período de coleta </a:t>
              </a:r>
              <a:r>
                <a:rPr lang="pt-BR" sz="1600" dirty="0"/>
                <a:t>das informações: 07/</a:t>
              </a:r>
              <a:r>
                <a:rPr lang="pt-BR" sz="1600" dirty="0" err="1"/>
                <a:t>Ago</a:t>
              </a:r>
              <a:r>
                <a:rPr lang="pt-BR" sz="1600" dirty="0"/>
                <a:t>/2024 a 31/Out/2024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u="sng" dirty="0"/>
                <a:t>Período de referência</a:t>
              </a:r>
              <a:r>
                <a:rPr lang="pt-BR" sz="1600" dirty="0"/>
                <a:t>: 2023      </a:t>
              </a:r>
            </a:p>
            <a:p>
              <a:r>
                <a:rPr lang="pt-BR" sz="1600" dirty="0"/>
                <a:t>       </a:t>
              </a:r>
              <a:r>
                <a:rPr lang="pt-BR" sz="1100" dirty="0"/>
                <a:t>(exceção: perguntas sobre expectativas - 2024 e 2025)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03C299F-2854-DE26-C4D6-661CECA9C6D8}"/>
              </a:ext>
            </a:extLst>
          </p:cNvPr>
          <p:cNvGrpSpPr/>
          <p:nvPr/>
        </p:nvGrpSpPr>
        <p:grpSpPr>
          <a:xfrm>
            <a:off x="8677171" y="430083"/>
            <a:ext cx="3137267" cy="449558"/>
            <a:chOff x="7200458" y="5729606"/>
            <a:chExt cx="4619723" cy="66198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25AF255-02E8-E6B5-88F6-2295C9AB1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458" y="5909688"/>
              <a:ext cx="1592031" cy="422114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9523E1A-5810-518E-D1C5-94A01F02B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169428" y="5729606"/>
              <a:ext cx="1650753" cy="661988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87796C8B-0882-1ADF-9FFB-6012BFF88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356" y="227058"/>
            <a:ext cx="1398521" cy="9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ntebegrensningsreglene – endringer i konsernet i løpet av inntektsåret">
            <a:extLst>
              <a:ext uri="{FF2B5EF4-FFF2-40B4-BE49-F238E27FC236}">
                <a16:creationId xmlns:a16="http://schemas.microsoft.com/office/drawing/2014/main" id="{C26AFB6D-E878-4981-A0FD-57598C41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55652"/>
            <a:ext cx="12277725" cy="81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42863" y="-437528"/>
            <a:ext cx="12277725" cy="8167026"/>
          </a:xfrm>
          <a:prstGeom prst="rect">
            <a:avLst/>
          </a:prstGeom>
          <a:solidFill>
            <a:srgbClr val="2E31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8448584" y="544862"/>
            <a:ext cx="257567" cy="171733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1" name="Google Shape;421;p49"/>
          <p:cNvSpPr/>
          <p:nvPr/>
        </p:nvSpPr>
        <p:spPr>
          <a:xfrm rot="-5400000">
            <a:off x="10574527" y="342254"/>
            <a:ext cx="865313" cy="576950"/>
          </a:xfrm>
          <a:prstGeom prst="flowChartDecision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4" name="Google Shape;424;p49"/>
          <p:cNvSpPr txBox="1"/>
          <p:nvPr/>
        </p:nvSpPr>
        <p:spPr>
          <a:xfrm>
            <a:off x="1556538" y="2995586"/>
            <a:ext cx="9078921" cy="90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pt-BR" sz="4800" dirty="0">
                <a:solidFill>
                  <a:schemeClr val="bg1"/>
                </a:solidFill>
                <a:latin typeface="Montserrat ExtraBold"/>
                <a:sym typeface="Montserrat ExtraBold"/>
              </a:rPr>
              <a:t>Taxa de Inovação</a:t>
            </a:r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1405660" y="6753041"/>
            <a:ext cx="1046537" cy="697755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2F79A16-DD8C-AAD0-FF2E-ACEFC9996764}"/>
              </a:ext>
            </a:extLst>
          </p:cNvPr>
          <p:cNvGrpSpPr/>
          <p:nvPr/>
        </p:nvGrpSpPr>
        <p:grpSpPr>
          <a:xfrm>
            <a:off x="8491501" y="6991587"/>
            <a:ext cx="3418137" cy="449558"/>
            <a:chOff x="7139328" y="5690216"/>
            <a:chExt cx="5033312" cy="66198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859BBCF0-B803-B74D-17B5-8E48B9B8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328" y="5816236"/>
              <a:ext cx="1592031" cy="42652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14124D6-3ACB-2F32-2C61-271A5D56A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6327" r="6919" b="14804"/>
            <a:stretch/>
          </p:blipFill>
          <p:spPr>
            <a:xfrm>
              <a:off x="10521889" y="5690216"/>
              <a:ext cx="1650751" cy="66198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7869DD6-677B-084E-BD2B-5041B9719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183" y="5707368"/>
              <a:ext cx="1107483" cy="590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4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4F3F2822-F640-68C6-11A1-CCF6F09DCE01}"/>
              </a:ext>
            </a:extLst>
          </p:cNvPr>
          <p:cNvSpPr/>
          <p:nvPr/>
        </p:nvSpPr>
        <p:spPr>
          <a:xfrm>
            <a:off x="-42863" y="-85725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6442" y="112522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Taxa de Inovação 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Percentual de empresas inovadoras em produto ou processos de negócios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852CA9-1A0D-DFEF-DF43-92ECF6300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999F086-FE43-C2AA-C457-9CC519AA3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2FD2838-2305-5890-D8FA-8FD3E8234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08CF011-578A-7F96-4124-652DEA473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613009"/>
              </p:ext>
            </p:extLst>
          </p:nvPr>
        </p:nvGraphicFramePr>
        <p:xfrm>
          <a:off x="252924" y="1832374"/>
          <a:ext cx="7311247" cy="432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7E7182E-E7BC-359A-511E-B5CAB1EA9F8F}"/>
              </a:ext>
            </a:extLst>
          </p:cNvPr>
          <p:cNvSpPr txBox="1"/>
          <p:nvPr/>
        </p:nvSpPr>
        <p:spPr>
          <a:xfrm>
            <a:off x="927377" y="6134197"/>
            <a:ext cx="648209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 dirty="0"/>
              <a:t>Fonte: IBGE, PINTEC Semestral: Indicadores Básicos, 2021, 2022 e 2023 (Tabulação especial).</a:t>
            </a: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92500B5F-C03E-059F-B8A4-BCF5BEB03D97}"/>
              </a:ext>
            </a:extLst>
          </p:cNvPr>
          <p:cNvSpPr/>
          <p:nvPr/>
        </p:nvSpPr>
        <p:spPr>
          <a:xfrm>
            <a:off x="8253034" y="2065765"/>
            <a:ext cx="3492763" cy="3458341"/>
          </a:xfrm>
          <a:prstGeom prst="wedgeRoundRectCallout">
            <a:avLst>
              <a:gd name="adj1" fmla="val -76032"/>
              <a:gd name="adj2" fmla="val -20768"/>
              <a:gd name="adj3" fmla="val 16667"/>
            </a:avLst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727F5C2-B4A7-13BE-5D8D-806AE5BB3017}"/>
              </a:ext>
            </a:extLst>
          </p:cNvPr>
          <p:cNvSpPr txBox="1"/>
          <p:nvPr/>
        </p:nvSpPr>
        <p:spPr>
          <a:xfrm>
            <a:off x="8499248" y="2416852"/>
            <a:ext cx="3086293" cy="264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/>
              <a:t>64,6% das empresas industriais com 100 ou mais pessoas ocupadas </a:t>
            </a:r>
            <a:r>
              <a:rPr lang="pt-BR" sz="1400" u="sng" dirty="0"/>
              <a:t>lançaram um produto novo ou substancialmente aprimorado</a:t>
            </a:r>
            <a:r>
              <a:rPr lang="pt-BR" sz="1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FF0000"/>
                </a:solidFill>
              </a:rPr>
              <a:t>OU</a:t>
            </a:r>
            <a:r>
              <a:rPr lang="pt-BR" sz="1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u="sng" dirty="0"/>
              <a:t>implementaram um processo de negócios novo ou substancialmente aprimorado.</a:t>
            </a:r>
          </a:p>
        </p:txBody>
      </p:sp>
    </p:spTree>
    <p:extLst>
      <p:ext uri="{BB962C8B-B14F-4D97-AF65-F5344CB8AC3E}">
        <p14:creationId xmlns:p14="http://schemas.microsoft.com/office/powerpoint/2010/main" val="18233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3246E3-293B-46F1-8213-6F36B77A2E29}"/>
              </a:ext>
            </a:extLst>
          </p:cNvPr>
          <p:cNvSpPr/>
          <p:nvPr/>
        </p:nvSpPr>
        <p:spPr>
          <a:xfrm>
            <a:off x="-67927" y="-89683"/>
            <a:ext cx="12277725" cy="694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6" name="Google Shape;416;p49"/>
          <p:cNvSpPr/>
          <p:nvPr/>
        </p:nvSpPr>
        <p:spPr>
          <a:xfrm rot="-5400000">
            <a:off x="512317" y="1140480"/>
            <a:ext cx="429167" cy="2861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17" name="Google Shape;417;p49"/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420" name="Google Shape;420;p49"/>
          <p:cNvSpPr/>
          <p:nvPr/>
        </p:nvSpPr>
        <p:spPr>
          <a:xfrm rot="-5400000">
            <a:off x="2539601" y="-929664"/>
            <a:ext cx="2051175" cy="136757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9" name="Google Shape;418;p49">
            <a:extLst>
              <a:ext uri="{FF2B5EF4-FFF2-40B4-BE49-F238E27FC236}">
                <a16:creationId xmlns:a16="http://schemas.microsoft.com/office/drawing/2014/main" id="{61B23E6E-1B7C-41BC-A021-FF14AE92BB9C}"/>
              </a:ext>
            </a:extLst>
          </p:cNvPr>
          <p:cNvSpPr/>
          <p:nvPr/>
        </p:nvSpPr>
        <p:spPr>
          <a:xfrm rot="-5400000">
            <a:off x="8716958" y="6577391"/>
            <a:ext cx="1046537" cy="697755"/>
          </a:xfrm>
          <a:prstGeom prst="flowChartDecision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27DEC5-3BE5-460B-AD9A-05F7CA5C0F9B}"/>
              </a:ext>
            </a:extLst>
          </p:cNvPr>
          <p:cNvSpPr txBox="1">
            <a:spLocks/>
          </p:cNvSpPr>
          <p:nvPr/>
        </p:nvSpPr>
        <p:spPr>
          <a:xfrm>
            <a:off x="1096442" y="1125223"/>
            <a:ext cx="8143784" cy="6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1100"/>
              <a:defRPr sz="3000">
                <a:solidFill>
                  <a:srgbClr val="C00000"/>
                </a:solidFill>
                <a:latin typeface="Montserrat ExtraBold"/>
              </a:defRPr>
            </a:lvl1pPr>
          </a:lstStyle>
          <a:p>
            <a:r>
              <a:rPr lang="pt-BR" sz="2400" dirty="0">
                <a:solidFill>
                  <a:srgbClr val="2E3192"/>
                </a:solidFill>
              </a:rPr>
              <a:t>Taxa de Inovação </a:t>
            </a:r>
          </a:p>
          <a:p>
            <a:r>
              <a:rPr lang="pt-BR" sz="1200" dirty="0">
                <a:solidFill>
                  <a:srgbClr val="2E3192"/>
                </a:solidFill>
                <a:latin typeface="Montserrat" panose="00000500000000000000" pitchFamily="2" charset="0"/>
              </a:rPr>
              <a:t>Percentual de empresas inovadoras em produto ou processos de negócios</a:t>
            </a:r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3CE646BE-2B15-83FE-29C1-32EB20AF6ED0}"/>
              </a:ext>
            </a:extLst>
          </p:cNvPr>
          <p:cNvSpPr/>
          <p:nvPr/>
        </p:nvSpPr>
        <p:spPr>
          <a:xfrm>
            <a:off x="7482617" y="3219230"/>
            <a:ext cx="11235" cy="11235"/>
          </a:xfrm>
          <a:custGeom>
            <a:avLst/>
            <a:gdLst>
              <a:gd name="connsiteX0" fmla="*/ 5618 w 11235"/>
              <a:gd name="connsiteY0" fmla="*/ 11236 h 11235"/>
              <a:gd name="connsiteX1" fmla="*/ 11236 w 11235"/>
              <a:gd name="connsiteY1" fmla="*/ 5618 h 11235"/>
              <a:gd name="connsiteX2" fmla="*/ 5618 w 11235"/>
              <a:gd name="connsiteY2" fmla="*/ 0 h 11235"/>
              <a:gd name="connsiteX3" fmla="*/ 0 w 11235"/>
              <a:gd name="connsiteY3" fmla="*/ 5618 h 11235"/>
              <a:gd name="connsiteX4" fmla="*/ 5618 w 11235"/>
              <a:gd name="connsiteY4" fmla="*/ 11236 h 11235"/>
              <a:gd name="connsiteX5" fmla="*/ 5618 w 11235"/>
              <a:gd name="connsiteY5" fmla="*/ 3745 h 11235"/>
              <a:gd name="connsiteX6" fmla="*/ 7491 w 11235"/>
              <a:gd name="connsiteY6" fmla="*/ 5618 h 11235"/>
              <a:gd name="connsiteX7" fmla="*/ 5618 w 11235"/>
              <a:gd name="connsiteY7" fmla="*/ 7491 h 11235"/>
              <a:gd name="connsiteX8" fmla="*/ 3745 w 11235"/>
              <a:gd name="connsiteY8" fmla="*/ 5618 h 11235"/>
              <a:gd name="connsiteX9" fmla="*/ 5618 w 11235"/>
              <a:gd name="connsiteY9" fmla="*/ 3745 h 1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35" h="11235">
                <a:moveTo>
                  <a:pt x="5618" y="11236"/>
                </a:moveTo>
                <a:cubicBezTo>
                  <a:pt x="8721" y="11236"/>
                  <a:pt x="11236" y="8721"/>
                  <a:pt x="11236" y="5618"/>
                </a:cubicBezTo>
                <a:cubicBezTo>
                  <a:pt x="11236" y="2515"/>
                  <a:pt x="8721" y="0"/>
                  <a:pt x="5618" y="0"/>
                </a:cubicBezTo>
                <a:cubicBezTo>
                  <a:pt x="2515" y="0"/>
                  <a:pt x="0" y="2515"/>
                  <a:pt x="0" y="5618"/>
                </a:cubicBezTo>
                <a:cubicBezTo>
                  <a:pt x="0" y="8721"/>
                  <a:pt x="2515" y="11236"/>
                  <a:pt x="5618" y="11236"/>
                </a:cubicBezTo>
                <a:close/>
                <a:moveTo>
                  <a:pt x="5618" y="3745"/>
                </a:moveTo>
                <a:cubicBezTo>
                  <a:pt x="6652" y="3745"/>
                  <a:pt x="7491" y="4584"/>
                  <a:pt x="7491" y="5618"/>
                </a:cubicBezTo>
                <a:cubicBezTo>
                  <a:pt x="7491" y="6652"/>
                  <a:pt x="6652" y="7491"/>
                  <a:pt x="5618" y="7491"/>
                </a:cubicBezTo>
                <a:cubicBezTo>
                  <a:pt x="4584" y="7491"/>
                  <a:pt x="3745" y="6652"/>
                  <a:pt x="3745" y="5618"/>
                </a:cubicBezTo>
                <a:cubicBezTo>
                  <a:pt x="3745" y="4584"/>
                  <a:pt x="4584" y="3745"/>
                  <a:pt x="5618" y="3745"/>
                </a:cubicBezTo>
                <a:close/>
              </a:path>
            </a:pathLst>
          </a:custGeom>
          <a:solidFill>
            <a:srgbClr val="000000"/>
          </a:solidFill>
          <a:ln w="439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7AE6A79F-6B6D-B43D-993C-C0C80E9DA630}"/>
              </a:ext>
            </a:extLst>
          </p:cNvPr>
          <p:cNvSpPr/>
          <p:nvPr/>
        </p:nvSpPr>
        <p:spPr>
          <a:xfrm>
            <a:off x="7512579" y="3303499"/>
            <a:ext cx="22471" cy="3745"/>
          </a:xfrm>
          <a:custGeom>
            <a:avLst/>
            <a:gdLst>
              <a:gd name="connsiteX0" fmla="*/ 0 w 22471"/>
              <a:gd name="connsiteY0" fmla="*/ 0 h 3745"/>
              <a:gd name="connsiteX1" fmla="*/ 22472 w 22471"/>
              <a:gd name="connsiteY1" fmla="*/ 0 h 3745"/>
              <a:gd name="connsiteX2" fmla="*/ 22472 w 22471"/>
              <a:gd name="connsiteY2" fmla="*/ 3745 h 3745"/>
              <a:gd name="connsiteX3" fmla="*/ 0 w 22471"/>
              <a:gd name="connsiteY3" fmla="*/ 3745 h 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1" h="3745">
                <a:moveTo>
                  <a:pt x="0" y="0"/>
                </a:moveTo>
                <a:lnTo>
                  <a:pt x="22472" y="0"/>
                </a:lnTo>
                <a:lnTo>
                  <a:pt x="22472" y="3745"/>
                </a:lnTo>
                <a:lnTo>
                  <a:pt x="0" y="3745"/>
                </a:lnTo>
                <a:close/>
              </a:path>
            </a:pathLst>
          </a:custGeom>
          <a:solidFill>
            <a:srgbClr val="000000"/>
          </a:solidFill>
          <a:ln w="439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aphicFrame>
        <p:nvGraphicFramePr>
          <p:cNvPr id="3" name="Tabela 17">
            <a:extLst>
              <a:ext uri="{FF2B5EF4-FFF2-40B4-BE49-F238E27FC236}">
                <a16:creationId xmlns:a16="http://schemas.microsoft.com/office/drawing/2014/main" id="{546FE6F3-37B5-1EB3-D12D-D26459D51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67414"/>
              </p:ext>
            </p:extLst>
          </p:nvPr>
        </p:nvGraphicFramePr>
        <p:xfrm>
          <a:off x="6449548" y="2520202"/>
          <a:ext cx="5499247" cy="245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36">
                  <a:extLst>
                    <a:ext uri="{9D8B030D-6E8A-4147-A177-3AD203B41FA5}">
                      <a16:colId xmlns:a16="http://schemas.microsoft.com/office/drawing/2014/main" val="3260779624"/>
                    </a:ext>
                  </a:extLst>
                </a:gridCol>
                <a:gridCol w="4392035">
                  <a:extLst>
                    <a:ext uri="{9D8B030D-6E8A-4147-A177-3AD203B41FA5}">
                      <a16:colId xmlns:a16="http://schemas.microsoft.com/office/drawing/2014/main" val="2988031176"/>
                    </a:ext>
                  </a:extLst>
                </a:gridCol>
                <a:gridCol w="629176">
                  <a:extLst>
                    <a:ext uri="{9D8B030D-6E8A-4147-A177-3AD203B41FA5}">
                      <a16:colId xmlns:a16="http://schemas.microsoft.com/office/drawing/2014/main" val="3039607876"/>
                    </a:ext>
                  </a:extLst>
                </a:gridCol>
              </a:tblGrid>
              <a:tr h="498667"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Ranking por Atividades da Indústria</a:t>
                      </a:r>
                    </a:p>
                    <a:p>
                      <a:pPr algn="ctr"/>
                      <a:r>
                        <a:rPr lang="pt-BR" sz="1200" dirty="0"/>
                        <a:t>Taxa de Inovação total - 2023 (%)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35707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r>
                        <a:rPr lang="pt-BR" sz="1200" dirty="0"/>
                        <a:t>1º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Fabricação de produtos químicos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35743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r>
                        <a:rPr lang="pt-BR" sz="1200" dirty="0"/>
                        <a:t>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Máquinas e equipamentos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2027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r>
                        <a:rPr lang="pt-BR" sz="1200" dirty="0"/>
                        <a:t>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Equipamentos de informática, produtos eletrônicos e ópticos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2937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   Total da Indústria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421"/>
                  </a:ext>
                </a:extLst>
              </a:tr>
              <a:tr h="314510">
                <a:tc>
                  <a:txBody>
                    <a:bodyPr/>
                    <a:lstStyle/>
                    <a:p>
                      <a:r>
                        <a:rPr lang="pt-BR" sz="1200" dirty="0"/>
                        <a:t>22º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Impressão e reprodução de gravações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77815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r>
                        <a:rPr lang="pt-BR" sz="1200" dirty="0"/>
                        <a:t>23º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Fabricação de produtos de fumo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818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r>
                        <a:rPr lang="pt-BR" sz="1200" dirty="0"/>
                        <a:t>24º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           Fabricação de produtos de 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512078"/>
                  </a:ext>
                </a:extLst>
              </a:tr>
            </a:tbl>
          </a:graphicData>
        </a:graphic>
      </p:graphicFrame>
      <p:sp>
        <p:nvSpPr>
          <p:cNvPr id="23" name="Seta: para Cima 22">
            <a:extLst>
              <a:ext uri="{FF2B5EF4-FFF2-40B4-BE49-F238E27FC236}">
                <a16:creationId xmlns:a16="http://schemas.microsoft.com/office/drawing/2014/main" id="{32C6C157-1423-3F33-9FF1-C918B32B2357}"/>
              </a:ext>
            </a:extLst>
          </p:cNvPr>
          <p:cNvSpPr/>
          <p:nvPr/>
        </p:nvSpPr>
        <p:spPr>
          <a:xfrm>
            <a:off x="7124653" y="3062781"/>
            <a:ext cx="133200" cy="185969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209830EB-8DC5-1FA9-35B5-5A1DAFB03B06}"/>
              </a:ext>
            </a:extLst>
          </p:cNvPr>
          <p:cNvSpPr/>
          <p:nvPr/>
        </p:nvSpPr>
        <p:spPr>
          <a:xfrm>
            <a:off x="7115026" y="4751447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Seta: para Baixo 30">
            <a:extLst>
              <a:ext uri="{FF2B5EF4-FFF2-40B4-BE49-F238E27FC236}">
                <a16:creationId xmlns:a16="http://schemas.microsoft.com/office/drawing/2014/main" id="{D4465185-F539-3760-80E4-15167ACA3291}"/>
              </a:ext>
            </a:extLst>
          </p:cNvPr>
          <p:cNvSpPr/>
          <p:nvPr/>
        </p:nvSpPr>
        <p:spPr>
          <a:xfrm>
            <a:off x="7115028" y="4460764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Seta: para Baixo 31">
            <a:extLst>
              <a:ext uri="{FF2B5EF4-FFF2-40B4-BE49-F238E27FC236}">
                <a16:creationId xmlns:a16="http://schemas.microsoft.com/office/drawing/2014/main" id="{D30B0494-9701-DF68-652A-977C8F43AAA9}"/>
              </a:ext>
            </a:extLst>
          </p:cNvPr>
          <p:cNvSpPr/>
          <p:nvPr/>
        </p:nvSpPr>
        <p:spPr>
          <a:xfrm>
            <a:off x="7115031" y="4184663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Seta: para Baixo 32">
            <a:extLst>
              <a:ext uri="{FF2B5EF4-FFF2-40B4-BE49-F238E27FC236}">
                <a16:creationId xmlns:a16="http://schemas.microsoft.com/office/drawing/2014/main" id="{03799712-CBB5-707B-1FD9-1680949120EB}"/>
              </a:ext>
            </a:extLst>
          </p:cNvPr>
          <p:cNvSpPr/>
          <p:nvPr/>
        </p:nvSpPr>
        <p:spPr>
          <a:xfrm>
            <a:off x="7125506" y="3604129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Google Shape;417;p49">
            <a:extLst>
              <a:ext uri="{FF2B5EF4-FFF2-40B4-BE49-F238E27FC236}">
                <a16:creationId xmlns:a16="http://schemas.microsoft.com/office/drawing/2014/main" id="{49AAE4C2-62B4-B178-F7E7-AB256FC323C6}"/>
              </a:ext>
            </a:extLst>
          </p:cNvPr>
          <p:cNvSpPr/>
          <p:nvPr/>
        </p:nvSpPr>
        <p:spPr>
          <a:xfrm rot="-5400000">
            <a:off x="7081783" y="640857"/>
            <a:ext cx="257567" cy="171733"/>
          </a:xfrm>
          <a:prstGeom prst="flowChartDecision">
            <a:avLst/>
          </a:prstGeom>
          <a:noFill/>
          <a:ln w="19050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9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049B45B-6E19-00BA-A14C-5D819FCBA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2" y="149466"/>
            <a:ext cx="1481954" cy="39292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78DD83F-6010-D92E-4C9B-495ECADC6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6327" r="6919" b="14804"/>
          <a:stretch/>
        </p:blipFill>
        <p:spPr>
          <a:xfrm>
            <a:off x="10583036" y="3958"/>
            <a:ext cx="1536614" cy="616216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6448213F-F39F-1BA7-E575-6801C7F2E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3" y="-299782"/>
            <a:ext cx="1871042" cy="13229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DDE9F65-5E1E-E6E6-08BD-73D95C002CB0}"/>
              </a:ext>
            </a:extLst>
          </p:cNvPr>
          <p:cNvSpPr txBox="1"/>
          <p:nvPr/>
        </p:nvSpPr>
        <p:spPr>
          <a:xfrm>
            <a:off x="157941" y="1919508"/>
            <a:ext cx="5677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cs typeface="Arial" panose="020B0604020202020204" pitchFamily="34" charset="0"/>
              </a:rPr>
              <a:t>Taxa de </a:t>
            </a:r>
            <a:r>
              <a:rPr lang="en-US" sz="1200" b="1" dirty="0" err="1">
                <a:cs typeface="Arial" panose="020B0604020202020204" pitchFamily="34" charset="0"/>
              </a:rPr>
              <a:t>inovação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segundo</a:t>
            </a:r>
            <a:r>
              <a:rPr lang="en-US" sz="1200" b="1" dirty="0">
                <a:cs typeface="Arial" panose="020B0604020202020204" pitchFamily="34" charset="0"/>
              </a:rPr>
              <a:t> as </a:t>
            </a:r>
            <a:r>
              <a:rPr lang="en-US" sz="1200" b="1" dirty="0" err="1">
                <a:cs typeface="Arial" panose="020B0604020202020204" pitchFamily="34" charset="0"/>
              </a:rPr>
              <a:t>faixa</a:t>
            </a:r>
            <a:r>
              <a:rPr lang="en-US" sz="1200" b="1" dirty="0">
                <a:cs typeface="Arial" panose="020B0604020202020204" pitchFamily="34" charset="0"/>
              </a:rPr>
              <a:t> de </a:t>
            </a:r>
            <a:r>
              <a:rPr lang="en-US" sz="1200" b="1" dirty="0" err="1">
                <a:cs typeface="Arial" panose="020B0604020202020204" pitchFamily="34" charset="0"/>
              </a:rPr>
              <a:t>pessoal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ocupado</a:t>
            </a:r>
            <a:r>
              <a:rPr lang="en-US" sz="1200" b="1" dirty="0">
                <a:cs typeface="Arial" panose="020B0604020202020204" pitchFamily="34" charset="0"/>
              </a:rPr>
              <a:t>, para o total da </a:t>
            </a:r>
            <a:r>
              <a:rPr lang="en-US" sz="1200" b="1" dirty="0" err="1">
                <a:cs typeface="Arial" panose="020B0604020202020204" pitchFamily="34" charset="0"/>
              </a:rPr>
              <a:t>Indústria</a:t>
            </a:r>
            <a:r>
              <a:rPr lang="en-US" sz="1200" b="1" dirty="0">
                <a:cs typeface="Arial" panose="020B0604020202020204" pitchFamily="34" charset="0"/>
              </a:rPr>
              <a:t> - </a:t>
            </a:r>
            <a:r>
              <a:rPr lang="en-US" sz="1200" b="1" dirty="0" err="1">
                <a:cs typeface="Arial" panose="020B0604020202020204" pitchFamily="34" charset="0"/>
              </a:rPr>
              <a:t>Brasil</a:t>
            </a:r>
            <a:r>
              <a:rPr lang="en-US" sz="1200" b="1" dirty="0">
                <a:cs typeface="Arial" panose="020B0604020202020204" pitchFamily="34" charset="0"/>
              </a:rPr>
              <a:t> - 2021/2022/2023 (%)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EEC542A4-2ADF-7C41-85EE-E8D511EC0975}"/>
              </a:ext>
            </a:extLst>
          </p:cNvPr>
          <p:cNvSpPr/>
          <p:nvPr/>
        </p:nvSpPr>
        <p:spPr>
          <a:xfrm>
            <a:off x="7124653" y="3325743"/>
            <a:ext cx="132347" cy="18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B708E33-CD81-7992-D1D3-8446BDEC8B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09252"/>
              </p:ext>
            </p:extLst>
          </p:nvPr>
        </p:nvGraphicFramePr>
        <p:xfrm>
          <a:off x="84380" y="2442030"/>
          <a:ext cx="6365875" cy="345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BA1DDDCA-0073-5BB2-6D20-658D242A4ED1}"/>
              </a:ext>
            </a:extLst>
          </p:cNvPr>
          <p:cNvSpPr txBox="1"/>
          <p:nvPr/>
        </p:nvSpPr>
        <p:spPr>
          <a:xfrm>
            <a:off x="469464" y="5993564"/>
            <a:ext cx="5385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2021, 2022 e 2023 (Tabela 2.1).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DEA892-D2CA-3781-F770-68C1FB7EFEE1}"/>
              </a:ext>
            </a:extLst>
          </p:cNvPr>
          <p:cNvSpPr txBox="1"/>
          <p:nvPr/>
        </p:nvSpPr>
        <p:spPr>
          <a:xfrm>
            <a:off x="6570649" y="5918827"/>
            <a:ext cx="4570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IBGE, PINTEC Semestral: Indicadores Básicos, 2023 (Tabela 1.1).</a:t>
            </a:r>
          </a:p>
        </p:txBody>
      </p:sp>
    </p:spTree>
    <p:extLst>
      <p:ext uri="{BB962C8B-B14F-4D97-AF65-F5344CB8AC3E}">
        <p14:creationId xmlns:p14="http://schemas.microsoft.com/office/powerpoint/2010/main" val="29918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48d35-aa31-4959-83dc-ddfce39761ac" xsi:nil="true"/>
    <lcf76f155ced4ddcb4097134ff3c332f xmlns="e366de4c-8b30-400d-8c8d-8b1689d2860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AAA17EC6E5A842AFA56633150E2D8D" ma:contentTypeVersion="17" ma:contentTypeDescription="Crie um novo documento." ma:contentTypeScope="" ma:versionID="01cddd0a8a2c6bfdbe5eb882366bbd5d">
  <xsd:schema xmlns:xsd="http://www.w3.org/2001/XMLSchema" xmlns:xs="http://www.w3.org/2001/XMLSchema" xmlns:p="http://schemas.microsoft.com/office/2006/metadata/properties" xmlns:ns2="e366de4c-8b30-400d-8c8d-8b1689d28605" xmlns:ns3="75d48d35-aa31-4959-83dc-ddfce39761ac" targetNamespace="http://schemas.microsoft.com/office/2006/metadata/properties" ma:root="true" ma:fieldsID="1c211b5fea0466ec08680300dc2fc06c" ns2:_="" ns3:_="">
    <xsd:import namespace="e366de4c-8b30-400d-8c8d-8b1689d28605"/>
    <xsd:import namespace="75d48d35-aa31-4959-83dc-ddfce39761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6de4c-8b30-400d-8c8d-8b1689d28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1f81e987-bf3d-489f-ba09-155191a9b1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48d35-aa31-4959-83dc-ddfce39761a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040d2f-b8f6-4623-b7a0-84f1e9d23fc8}" ma:internalName="TaxCatchAll" ma:showField="CatchAllData" ma:web="75d48d35-aa31-4959-83dc-ddfce39761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08F168-368F-4127-B1A1-616819B0339B}">
  <ds:schemaRefs>
    <ds:schemaRef ds:uri="http://purl.org/dc/dcmitype/"/>
    <ds:schemaRef ds:uri="http://purl.org/dc/elements/1.1/"/>
    <ds:schemaRef ds:uri="http://schemas.microsoft.com/office/2006/documentManagement/types"/>
    <ds:schemaRef ds:uri="a32d9db5-b509-49d8-9480-b8f3503a7669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aff16a19-0775-4afd-bb82-459a28cddaf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8BEEE4-0468-417D-AF38-39082DC5D2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B5C246-91A3-418A-9FE4-3963013E2009}"/>
</file>

<file path=docProps/app.xml><?xml version="1.0" encoding="utf-8"?>
<Properties xmlns="http://schemas.openxmlformats.org/officeDocument/2006/extended-properties" xmlns:vt="http://schemas.openxmlformats.org/officeDocument/2006/docPropsVTypes">
  <TotalTime>41489</TotalTime>
  <Words>3371</Words>
  <Application>Microsoft Office PowerPoint</Application>
  <PresentationFormat>Widescreen</PresentationFormat>
  <Paragraphs>418</Paragraphs>
  <Slides>43</Slides>
  <Notes>43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3" baseType="lpstr">
      <vt:lpstr>Arial</vt:lpstr>
      <vt:lpstr>Arial Bold</vt:lpstr>
      <vt:lpstr>Calibri</vt:lpstr>
      <vt:lpstr>Gotham Black</vt:lpstr>
      <vt:lpstr>Montserrat</vt:lpstr>
      <vt:lpstr>Montserrat ExtraBold</vt:lpstr>
      <vt:lpstr>Times New Roman</vt:lpstr>
      <vt:lpstr>Wingdings</vt:lpstr>
      <vt:lpstr>WordVisi_MSFontService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Comunicação 2022</dc:title>
  <dc:creator>Lane Vilasboas</dc:creator>
  <cp:lastModifiedBy>Flavio Jose Marques Peixoto</cp:lastModifiedBy>
  <cp:revision>941</cp:revision>
  <dcterms:created xsi:type="dcterms:W3CDTF">2022-04-18T16:05:56Z</dcterms:created>
  <dcterms:modified xsi:type="dcterms:W3CDTF">2025-03-19T18:38:31Z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0x0101009FAAA17EC6E5A842AFA56633150E2D8D</vt:lpwstr>
  </property>
  <property fmtid="{D5CDD505-2E9C-101B-9397-08002B2CF9AE}" pid="3" name="MediaServiceImageTags">
    <vt:lpwstr/>
  </property>
</Properties>
</file>